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5" r:id="rId3"/>
    <p:sldId id="319" r:id="rId4"/>
    <p:sldId id="318" r:id="rId5"/>
    <p:sldId id="307" r:id="rId6"/>
    <p:sldId id="308" r:id="rId7"/>
    <p:sldId id="312" r:id="rId8"/>
    <p:sldId id="320" r:id="rId9"/>
    <p:sldId id="313" r:id="rId10"/>
    <p:sldId id="315" r:id="rId11"/>
    <p:sldId id="317" r:id="rId12"/>
    <p:sldId id="322" r:id="rId13"/>
    <p:sldId id="323" r:id="rId14"/>
    <p:sldId id="324" r:id="rId15"/>
    <p:sldId id="325" r:id="rId16"/>
    <p:sldId id="326" r:id="rId17"/>
    <p:sldId id="328" r:id="rId18"/>
    <p:sldId id="329" r:id="rId19"/>
    <p:sldId id="330" r:id="rId20"/>
    <p:sldId id="331" r:id="rId21"/>
    <p:sldId id="332" r:id="rId22"/>
    <p:sldId id="343" r:id="rId23"/>
    <p:sldId id="333" r:id="rId24"/>
    <p:sldId id="334" r:id="rId25"/>
    <p:sldId id="335" r:id="rId26"/>
    <p:sldId id="336" r:id="rId27"/>
    <p:sldId id="337" r:id="rId28"/>
    <p:sldId id="338" r:id="rId29"/>
    <p:sldId id="344" r:id="rId30"/>
    <p:sldId id="339" r:id="rId31"/>
    <p:sldId id="340" r:id="rId32"/>
    <p:sldId id="306" r:id="rId33"/>
    <p:sldId id="294" r:id="rId34"/>
    <p:sldId id="310" r:id="rId35"/>
    <p:sldId id="311" r:id="rId36"/>
    <p:sldId id="297" r:id="rId37"/>
    <p:sldId id="341" r:id="rId38"/>
    <p:sldId id="342" r:id="rId39"/>
    <p:sldId id="314" r:id="rId40"/>
    <p:sldId id="316" r:id="rId41"/>
    <p:sldId id="321" r:id="rId42"/>
  </p:sldIdLst>
  <p:sldSz cx="12192000" cy="6858000"/>
  <p:notesSz cx="6797675" cy="9926638"/>
  <p:custDataLst>
    <p:tags r:id="rId45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til Arne Bergesen" initials="KAB" lastIdx="1" clrIdx="0">
    <p:extLst>
      <p:ext uri="{19B8F6BF-5375-455C-9EA6-DF929625EA0E}">
        <p15:presenceInfo xmlns:p15="http://schemas.microsoft.com/office/powerpoint/2012/main" userId="Ketil Arne Berg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731"/>
    <a:srgbClr val="4FC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809" autoAdjust="0"/>
  </p:normalViewPr>
  <p:slideViewPr>
    <p:cSldViewPr snapToGrid="0">
      <p:cViewPr varScale="1">
        <p:scale>
          <a:sx n="65" d="100"/>
          <a:sy n="65" d="100"/>
        </p:scale>
        <p:origin x="32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D1EFC6-2C19-4B3B-9291-D4B1DE1F3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BB3A1-20BF-4151-903D-6A0093197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DB51F0D-C81F-43FE-AB0D-0D6D68F701C4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C8058-B3FF-4D8F-AA66-D4E7230A0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6FBA-2DED-47EE-8241-27B311BEA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6334F48-5963-44C3-9CEB-BBA0F09DCA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11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D979DA4-9301-4FD6-B9B2-3D8029D1BC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74A15D0-1550-415A-9991-3D06005E73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6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97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88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3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612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06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85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71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1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346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72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84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18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756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1257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69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869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281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833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850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00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90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4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608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733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600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188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772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583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385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116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366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6918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90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78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00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2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65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94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3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IN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7BC2-8249-4ED3-9E5B-3C713146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75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53909-4BAB-4037-9E7D-31380CD5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7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5EEE-3A5C-4D9A-ACB4-463CFF67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A490-44C2-4553-9481-95A5C775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DF65-9D5C-45F1-B3BF-B5F0AA85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gri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5F36E6-27B8-4557-985F-EAC03887B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9779429" cy="5579391"/>
          </a:xfrm>
        </p:spPr>
        <p:txBody>
          <a:bodyPr tIns="3240000"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790E1-C7F7-4FC8-B3AA-AC11EAAACC87}"/>
              </a:ext>
            </a:extLst>
          </p:cNvPr>
          <p:cNvSpPr/>
          <p:nvPr userDrawn="1"/>
        </p:nvSpPr>
        <p:spPr>
          <a:xfrm>
            <a:off x="0" y="5579390"/>
            <a:ext cx="9779428" cy="1278610"/>
          </a:xfrm>
          <a:prstGeom prst="rect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974159-7EFD-4772-8EFC-21E8318A1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7" y="5819935"/>
            <a:ext cx="8079135" cy="8286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FFA8B-E15B-4DC4-82C9-10E744B32816}"/>
              </a:ext>
            </a:extLst>
          </p:cNvPr>
          <p:cNvSpPr/>
          <p:nvPr userDrawn="1"/>
        </p:nvSpPr>
        <p:spPr>
          <a:xfrm>
            <a:off x="9779430" y="-1"/>
            <a:ext cx="2412569" cy="6858001"/>
          </a:xfrm>
          <a:prstGeom prst="rect">
            <a:avLst/>
          </a:prstGeom>
          <a:solidFill>
            <a:srgbClr val="4FC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1BDB7-DCC6-4A85-8E84-20E751F0F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23" y="-1"/>
            <a:ext cx="21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NN tittel l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8A42-5210-4B87-A6F8-6D5CA786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336553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C1925-9223-4324-A665-0AD6EA70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336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1A76-12EA-490E-A960-67BBE57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4885-EA7C-4B71-B876-481E17C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85BE-DE5E-4312-A8B8-279EE11E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51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E733-01B7-4F95-BAA6-3D5C8BE2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2861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A9E50-1809-4749-A6D2-C2073A7A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502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336C-FAC8-4E4B-B64D-71E31E422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4502232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67F55-B4EB-45AA-9DC7-9DA63B13F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6172" y="1681163"/>
            <a:ext cx="45022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21930-6C96-4E42-A328-94A9DCC89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6172" y="2505075"/>
            <a:ext cx="450223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68ADC-B72A-489B-B1A6-905A9FC3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48F55-CFA3-4E90-A8A4-B370D115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ABAF9-AE62-4663-A67F-41D9271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8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INN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C17C-9FCA-4FEB-AF1F-D5B24AD3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A208F-CBF4-455D-91A2-2FD5D91A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19E5C-EE47-4D89-B195-F3ED38CB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D19C1-6278-4F83-BD08-270EFB67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56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IN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C7DA1-16CE-4DDA-8A30-624A0CAA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7EEF9-3861-4223-B612-F1E9D90E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E19F8-89AA-4EFE-AB76-68DA429A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85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INN innhold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32E7-E8B6-4223-AB14-AA76848B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B917-9429-4B58-BF11-E52909CA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9852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99F91-830E-425E-A452-43377984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59EF-2435-40D9-A7F3-57155FB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028EE-066E-4ABB-A8C2-6E26898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6037A-C4B1-4229-B620-B3E78326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91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HINN bilde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D106-0261-4CCB-93E3-58A5FD39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203FA-3A6E-4886-B932-00D781A2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9852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F74E3-719C-41D3-AB50-D6EDABA0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749BA-D75C-4D22-A77F-F406AD63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9EB94-C0F7-439E-AE65-6095C7F1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A563-F1FD-40B6-8774-DF04945D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82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INN tittel og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9831-6EBB-4593-AD61-5B9EFA24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D4B48-458D-48A2-ADE7-1E97B915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8EE63-1EAA-480F-BCCE-43E4BD2F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1DAFD-0E15-4E3B-8FC6-C39C5835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6423-EA5A-4032-80F2-DD08CF94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16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HINN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21C55-3BA5-4307-9D26-20C068E4F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91478" y="365125"/>
            <a:ext cx="1873286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DD650-1CA8-4DF8-BD4D-F885FDCAB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9202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0359-5FF3-4896-AB87-12D8FA1A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F30F-C34D-4890-8B50-71BB8D89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A520-52E0-476D-A8BA-CE32D70E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0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NN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AC18-DCD3-4B69-8080-A81F0732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9881-4210-4FB5-9EAE-2493F4E8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26563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67B2-463E-4155-8592-19798E9D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E90B-A6FA-41CB-B9DF-E86E7234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74967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D0DE-0E50-4793-9FF8-4BE38187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336" y="6356350"/>
            <a:ext cx="1922427" cy="365125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31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NN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46F-EB7E-4299-ACD0-5A39116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19CD-5440-4B4C-9318-29CA0D660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0071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C5DF6-DE51-43DF-A3BC-8B6CAF42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332" y="1825625"/>
            <a:ext cx="4490071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04416-83C6-4BA3-A7E1-0FE4A52A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FE4D9-471D-4327-BF81-FC9F5438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3927C-3C3A-4FE6-B918-94568337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5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portre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642E04-611B-4317-BA50-B85BD6A43417}"/>
              </a:ext>
            </a:extLst>
          </p:cNvPr>
          <p:cNvSpPr/>
          <p:nvPr userDrawn="1"/>
        </p:nvSpPr>
        <p:spPr>
          <a:xfrm>
            <a:off x="0" y="0"/>
            <a:ext cx="11049533" cy="6858000"/>
          </a:xfrm>
          <a:prstGeom prst="rect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C425A-0F97-4953-9971-B09CE3BB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134406"/>
            <a:ext cx="4519290" cy="464762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57A280-8687-431E-B644-A7D99EC26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8904" cy="6858000"/>
          </a:xfrm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99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lan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A82D63-063A-4958-9928-D5F53734414F}"/>
              </a:ext>
            </a:extLst>
          </p:cNvPr>
          <p:cNvSpPr/>
          <p:nvPr userDrawn="1"/>
        </p:nvSpPr>
        <p:spPr>
          <a:xfrm>
            <a:off x="0" y="0"/>
            <a:ext cx="11046755" cy="6858000"/>
          </a:xfrm>
          <a:prstGeom prst="rect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47DC8F-FAB4-4DA4-A61D-EDB4DEA933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046755" cy="4995581"/>
          </a:xfrm>
          <a:solidFill>
            <a:srgbClr val="056731"/>
          </a:solidFill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285ADF-1DF2-4792-9D5F-3DB33F27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2520"/>
            <a:ext cx="9330203" cy="86341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35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1053483" cy="6858000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20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F863-C134-4F2F-9A40-FC028FD4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03" cy="8967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31F8E-0251-4D69-AB7A-8405A914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1A6A4-33DD-4070-9F63-FFB88279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D80F-471B-4676-9203-D00E034B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A1EE29D-F0AB-4A58-B471-78917D0DD57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366838"/>
            <a:ext cx="9326563" cy="4814887"/>
          </a:xfrm>
        </p:spPr>
        <p:txBody>
          <a:bodyPr tIns="288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664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og tekst mi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2337" y="365124"/>
            <a:ext cx="2353945" cy="3063875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DB9C04B-C4BC-41F8-BD99-F087878DA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2336" y="3429000"/>
            <a:ext cx="2353945" cy="2747963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BCDB50-D623-4506-8F46-6B70E423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07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6D213-C9DD-4B8F-8E2A-2636AA88A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50074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861DC9-E164-437E-BF83-74E1BC51A6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2A665-3243-4BD3-A175-671137C355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374967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67199-DA16-4C10-A136-A75F6BD297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42336" y="6356350"/>
            <a:ext cx="2353945" cy="365125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31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logo">
    <p:bg>
      <p:bgPr>
        <a:solidFill>
          <a:srgbClr val="4FC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627502-C358-41A8-B645-48125B0E1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87C2D-3FDF-4EF6-A22D-63BFBEE6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0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11500-5EEB-4EFA-A661-769E292F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30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52AC-616D-49A5-844E-723ED5541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253B-A78F-418F-B245-B317E6D94436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C777-F57A-4BA4-9F2D-711E5A20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C2DB-4CA9-4026-85E9-2D749FBBF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55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2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2" r:id="rId5"/>
    <p:sldLayoutId id="2147483661" r:id="rId6"/>
    <p:sldLayoutId id="2147483664" r:id="rId7"/>
    <p:sldLayoutId id="2147483663" r:id="rId8"/>
    <p:sldLayoutId id="2147483665" r:id="rId9"/>
    <p:sldLayoutId id="2147483666" r:id="rId10"/>
    <p:sldLayoutId id="2147483651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5588" indent="-1539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achingchannel.org/video/common-core-teaching-divis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emania.no/matemania_m/verksted_tallsystem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81652110/fullscree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ematikksenteret.no/kompetanseutvikling-i-skolen/mam/aktiviteter-og-filmer-i-mam/resonnering" TargetMode="External"/><Relationship Id="rId5" Type="http://schemas.openxmlformats.org/officeDocument/2006/relationships/hyperlink" Target="https://youtu.be/vQu8cLLc2jY" TargetMode="Externa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ematikksenteret.no/sites/default/files/media/filer/MAM/Resonnement%20Skredder%20og%20skjerf%20Transkripsjon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matikksenteret.no/kompetanseutvikling-i-skolen/elever-med-stort-l%C3%A6ringspotensial/om-list-oppgave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spar.no/tag/fosnot/" TargetMode="External"/><Relationship Id="rId4" Type="http://schemas.openxmlformats.org/officeDocument/2006/relationships/hyperlink" Target="https://www.matematikksenteret.no/m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nsteward.blogspot.com/2015/11/circle-circumferenc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FD49-E01F-42CC-B3CC-6A0264AB5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75" y="1562099"/>
            <a:ext cx="9144000" cy="1382713"/>
          </a:xfrm>
        </p:spPr>
        <p:txBody>
          <a:bodyPr>
            <a:normAutofit fontScale="90000"/>
          </a:bodyPr>
          <a:lstStyle/>
          <a:p>
            <a:r>
              <a:rPr lang="nb-NO" dirty="0"/>
              <a:t>Dybdelæring, kjerneelementer og det viktigste i faget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10E0A-6AF2-47B5-802A-6A4BBBE8E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2719" y="3602038"/>
            <a:ext cx="7526356" cy="165576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Nettverkssamling Oppland</a:t>
            </a:r>
          </a:p>
          <a:p>
            <a:r>
              <a:rPr lang="nb-NO" dirty="0"/>
              <a:t>Lillehammer, 16. oktober – 2019</a:t>
            </a:r>
          </a:p>
          <a:p>
            <a:r>
              <a:rPr lang="nb-NO" dirty="0"/>
              <a:t>Kl. 12:00 – 16:00</a:t>
            </a:r>
          </a:p>
          <a:p>
            <a:r>
              <a:rPr lang="nb-NO" b="1" dirty="0"/>
              <a:t/>
            </a:r>
            <a:br>
              <a:rPr lang="nb-NO" b="1" dirty="0"/>
            </a:br>
            <a:endParaRPr lang="nb-N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46" y="3186112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Verdier og fagfornyelsen i matematikk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9326563" cy="391847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Tradisjonell matematikkundervisning har i mange tilfeller ikke fremmet de verdiene som nå skal prege faget og skolen</a:t>
            </a:r>
          </a:p>
          <a:p>
            <a:r>
              <a:rPr lang="nb-NO" dirty="0"/>
              <a:t>Elevene har ofte lært å imitere og følge oppskrifter fremfor å tenke og være kreative</a:t>
            </a:r>
          </a:p>
          <a:p>
            <a:r>
              <a:rPr lang="nb-NO" dirty="0"/>
              <a:t>Matematikktimer har ofte vært tause og individuelle. Elevene har ikke lært å kommunisere, argumentere og resonnere.</a:t>
            </a:r>
          </a:p>
          <a:p>
            <a:r>
              <a:rPr lang="nb-NO" dirty="0"/>
              <a:t>Elevenes tenkning har ofte ikke blitt anerkjent. Elever har blitt krenket ved at de ikke har blitt lyttet til eller ved at svarene deres har blitt avvist</a:t>
            </a:r>
          </a:p>
          <a:p>
            <a:r>
              <a:rPr lang="nb-NO" dirty="0"/>
              <a:t>Hva gjør vi? Et eksempel fra verdens største land: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22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Verdier og læring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96" y="1864638"/>
            <a:ext cx="5345946" cy="339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2118102" y="55158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hlinkClick r:id="rId4"/>
              </a:rPr>
              <a:t>https://www.teachingchannel.org/video/common-core-teaching-division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885471" y="2146516"/>
            <a:ext cx="2092272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Hvilke verdier fremmes og hva lærer elevene?</a:t>
            </a:r>
          </a:p>
          <a:p>
            <a:r>
              <a:rPr lang="nb-NO" b="1" dirty="0"/>
              <a:t>Tenk mens du ser og diskuter i gruppa etterpå</a:t>
            </a:r>
          </a:p>
        </p:txBody>
      </p:sp>
    </p:spTree>
    <p:extLst>
      <p:ext uri="{BB962C8B-B14F-4D97-AF65-F5344CB8AC3E}">
        <p14:creationId xmlns:p14="http://schemas.microsoft.com/office/powerpoint/2010/main" val="25623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E596B-D28D-486F-B772-620536B8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49"/>
            <a:ext cx="9326563" cy="1603139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Kjerneelementene: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11E120-DC91-4C49-AF1C-181FBFC4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784"/>
            <a:ext cx="9326563" cy="32879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3400" b="1" dirty="0">
                <a:solidFill>
                  <a:schemeClr val="accent1"/>
                </a:solidFill>
              </a:rPr>
              <a:t> 1) Utforsking og problemløsning</a:t>
            </a:r>
          </a:p>
          <a:p>
            <a:endParaRPr lang="nb-NO" sz="3400" b="1" dirty="0">
              <a:solidFill>
                <a:schemeClr val="accent1"/>
              </a:solidFill>
            </a:endParaRPr>
          </a:p>
          <a:p>
            <a:r>
              <a:rPr lang="nb-NO" sz="3400" i="1" dirty="0">
                <a:solidFill>
                  <a:srgbClr val="FF0000"/>
                </a:solidFill>
              </a:rPr>
              <a:t>lete etter mønster</a:t>
            </a:r>
            <a:r>
              <a:rPr lang="nb-NO" sz="3400" dirty="0">
                <a:solidFill>
                  <a:srgbClr val="FF0000"/>
                </a:solidFill>
              </a:rPr>
              <a:t> </a:t>
            </a:r>
            <a:r>
              <a:rPr lang="nb-NO" sz="3400" i="1" dirty="0">
                <a:solidFill>
                  <a:srgbClr val="FF0000"/>
                </a:solidFill>
              </a:rPr>
              <a:t>og finne sammenhenger</a:t>
            </a:r>
          </a:p>
          <a:p>
            <a:r>
              <a:rPr lang="nb-NO" sz="3400" dirty="0"/>
              <a:t>Figurtall </a:t>
            </a:r>
          </a:p>
          <a:p>
            <a:r>
              <a:rPr lang="nb-NO" sz="3400" dirty="0"/>
              <a:t>Tallrekker</a:t>
            </a:r>
          </a:p>
          <a:p>
            <a:r>
              <a:rPr lang="nb-NO" sz="3400" dirty="0"/>
              <a:t>Pascals talltrekant</a:t>
            </a:r>
          </a:p>
          <a:p>
            <a:r>
              <a:rPr lang="nb-NO" sz="3400" dirty="0"/>
              <a:t>Hva har rektangler til felles?</a:t>
            </a:r>
          </a:p>
          <a:p>
            <a:r>
              <a:rPr lang="nb-NO" sz="3400" dirty="0"/>
              <a:t>Veksling 10 av en enhet blir til en større: </a:t>
            </a:r>
          </a:p>
          <a:p>
            <a:r>
              <a:rPr lang="nb-NO" sz="3600" dirty="0">
                <a:hlinkClick r:id="rId3"/>
              </a:rPr>
              <a:t>http://matemania.no/matemania_m/verksted_tallsystem/index.html</a:t>
            </a:r>
            <a:r>
              <a:rPr lang="nb-NO" sz="3600" dirty="0"/>
              <a:t> </a:t>
            </a:r>
            <a:endParaRPr lang="nb-NO" sz="3400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1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C71B64-A66B-4795-AA06-4B3E6DEC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Figurtall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8E63E3-ACF3-4E44-8315-4718FC11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004" y="1040897"/>
            <a:ext cx="913758" cy="513606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E1F3CA-D7AA-4034-9DDB-79B1FEDBE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074" y="2025704"/>
            <a:ext cx="55658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 om beveggrunn: </a:t>
            </a:r>
            <a:b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finne mønstre og sammenhenger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undersøkende aktiviteter motiverende, mange veier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lette algebraiseringsprosessen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mange ruter er det i trekanttall nr. 10?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Bilde 22">
            <a:extLst>
              <a:ext uri="{FF2B5EF4-FFF2-40B4-BE49-F238E27FC236}">
                <a16:creationId xmlns:a16="http://schemas.microsoft.com/office/drawing/2014/main" id="{36F6505D-2551-4686-B04F-C541A8A26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83" y="4066168"/>
            <a:ext cx="5565839" cy="22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567C08B-996F-4024-BF1A-58E29CDE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9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41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8F2038-EE33-485C-9DF6-74D41D51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26563" cy="64655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FBCA6F7-D78D-410B-9FD7-94B28E04DD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0111"/>
            <a:ext cx="9326563" cy="365747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EA7C962-9CD6-4843-8A2C-A29A7C581975}"/>
              </a:ext>
            </a:extLst>
          </p:cNvPr>
          <p:cNvSpPr/>
          <p:nvPr/>
        </p:nvSpPr>
        <p:spPr>
          <a:xfrm>
            <a:off x="1109472" y="4200466"/>
            <a:ext cx="6096000" cy="7745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mange prikker trenger vi for å lage S</a:t>
            </a:r>
            <a:r>
              <a:rPr lang="nb-NO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8C73F-592F-4133-90C7-F2EB4E85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3"/>
            <a:ext cx="9427097" cy="561468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04BFFC56-4C60-4683-9465-11D7C65F4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082" y="1605064"/>
            <a:ext cx="10672113" cy="38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CAF5CA-97C7-4FAC-8BCD-BE309E98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.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4D95DD8-7B42-474B-80B1-2A96F936DF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81577"/>
            <a:ext cx="9326563" cy="343943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A9D7B72-B0FA-4708-8347-6EDA66D5A354}"/>
              </a:ext>
            </a:extLst>
          </p:cNvPr>
          <p:cNvSpPr/>
          <p:nvPr/>
        </p:nvSpPr>
        <p:spPr>
          <a:xfrm flipV="1">
            <a:off x="2027237" y="4335309"/>
            <a:ext cx="106691" cy="81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4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087F2E-2339-4242-8AEC-4BD21AE7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55995" cy="802193"/>
          </a:xfrm>
        </p:spPr>
        <p:txBody>
          <a:bodyPr>
            <a:normAutofit/>
          </a:bodyPr>
          <a:lstStyle/>
          <a:p>
            <a:r>
              <a:rPr lang="nb-NO" sz="3200" i="1" dirty="0">
                <a:solidFill>
                  <a:srgbClr val="FF0000"/>
                </a:solidFill>
              </a:rPr>
              <a:t>Diskutere seg fram til en felles forståelse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1998D6-D1C3-4101-9B7F-D0B7F3B3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28" y="1313233"/>
            <a:ext cx="9105090" cy="5457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 </a:t>
            </a:r>
          </a:p>
          <a:p>
            <a:r>
              <a:rPr lang="nb-NO" dirty="0"/>
              <a:t>1. kvadratsetning, my </a:t>
            </a:r>
            <a:r>
              <a:rPr lang="nb-NO" dirty="0" err="1"/>
              <a:t>favorite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400" dirty="0">
                <a:solidFill>
                  <a:schemeClr val="accent1"/>
                </a:solidFill>
              </a:rPr>
              <a:t>Kvalitetsspørsmål:</a:t>
            </a:r>
          </a:p>
          <a:p>
            <a:pPr fontAlgn="base"/>
            <a:r>
              <a:rPr lang="nb-NO" sz="2400" dirty="0"/>
              <a:t>(Hvorfor) er det slik at…</a:t>
            </a:r>
          </a:p>
          <a:p>
            <a:pPr fontAlgn="base"/>
            <a:r>
              <a:rPr lang="nb-NO" sz="2400" dirty="0"/>
              <a:t>Hva om…</a:t>
            </a:r>
          </a:p>
          <a:p>
            <a:pPr fontAlgn="base"/>
            <a:r>
              <a:rPr lang="nb-NO" sz="2400" dirty="0"/>
              <a:t>Hvordan ville du…</a:t>
            </a:r>
          </a:p>
          <a:p>
            <a:pPr fontAlgn="base"/>
            <a:r>
              <a:rPr lang="nb-NO" sz="2400" dirty="0"/>
              <a:t>Prøv å forklare</a:t>
            </a:r>
          </a:p>
          <a:p>
            <a:pPr fontAlgn="base"/>
            <a:r>
              <a:rPr lang="nb-NO" sz="2400" dirty="0"/>
              <a:t>Kan du finne ut om...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Avliv elevers strategi ved spørsmål: </a:t>
            </a:r>
            <a:br>
              <a:rPr lang="nb-NO" dirty="0"/>
            </a:br>
            <a:r>
              <a:rPr lang="nb-NO" dirty="0"/>
              <a:t>Vent litt og læreren sprekker</a:t>
            </a:r>
          </a:p>
        </p:txBody>
      </p:sp>
    </p:spTree>
    <p:extLst>
      <p:ext uri="{BB962C8B-B14F-4D97-AF65-F5344CB8AC3E}">
        <p14:creationId xmlns:p14="http://schemas.microsoft.com/office/powerpoint/2010/main" val="41493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B14D09-BE95-474A-AB51-FF07FDB4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i="1" dirty="0">
                <a:solidFill>
                  <a:srgbClr val="FF0000"/>
                </a:solidFill>
              </a:rPr>
              <a:t>Mer vekt på strategiene og framgangsmåtene enn på løsningene</a:t>
            </a:r>
            <a:r>
              <a:rPr lang="nb-NO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A09AB7-53E8-4CF7-85BA-1323AD85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4" y="2506662"/>
            <a:ext cx="9326563" cy="3378572"/>
          </a:xfrm>
        </p:spPr>
        <p:txBody>
          <a:bodyPr/>
          <a:lstStyle/>
          <a:p>
            <a:r>
              <a:rPr lang="nb-NO" dirty="0"/>
              <a:t>Hvem skal ut?  Hvem er venner? </a:t>
            </a:r>
          </a:p>
          <a:p>
            <a:r>
              <a:rPr lang="nb-NO" dirty="0"/>
              <a:t>Fleip eller fakta? (True or false)</a:t>
            </a:r>
          </a:p>
          <a:p>
            <a:r>
              <a:rPr lang="nb-NO" dirty="0"/>
              <a:t>Djevelens advokat (kverulantkurs)</a:t>
            </a:r>
          </a:p>
          <a:p>
            <a:r>
              <a:rPr lang="nb-NO" dirty="0"/>
              <a:t>Annet?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09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C3DDE-47FE-4C5C-AF19-5EB9B9C6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skal ut/er venner?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802098-CCE4-4347-A5BB-9894A881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Tallære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Hvem skal ut? 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		2      27     16     24</a:t>
            </a:r>
          </a:p>
          <a:p>
            <a:pPr marL="0" indent="0">
              <a:buNone/>
            </a:pPr>
            <a:endParaRPr lang="nb-NO" dirty="0"/>
          </a:p>
          <a:p>
            <a:pPr fontAlgn="base"/>
            <a:r>
              <a:rPr lang="nb-NO" dirty="0"/>
              <a:t>Hvem er venner?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96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Nettverkssamlinger 2019-2020</a:t>
            </a:r>
          </a:p>
        </p:txBody>
      </p:sp>
      <p:sp>
        <p:nvSpPr>
          <p:cNvPr id="6" name="AutoShape 3" descr="Bilderesultat for hanan abdelrah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5" descr="Bilderesultat for hanan abdelrah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7" descr="Bilderesultat for hanan abdelrahm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9" descr="Bilderesultat for hanan abdelrahm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1" descr="Bilderesultat for hanan abdelrahm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190AE23-F9CF-40DA-985C-EA6E8E33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981035"/>
            <a:ext cx="7572375" cy="2486025"/>
          </a:xfrm>
          <a:prstGeom prst="rect">
            <a:avLst/>
          </a:prstGeom>
        </p:spPr>
      </p:pic>
      <p:graphicFrame>
        <p:nvGraphicFramePr>
          <p:cNvPr id="13" name="Tabell 13">
            <a:extLst>
              <a:ext uri="{FF2B5EF4-FFF2-40B4-BE49-F238E27FC236}">
                <a16:creationId xmlns:a16="http://schemas.microsoft.com/office/drawing/2014/main" id="{2ACFCC80-4610-43FB-869C-207B5010C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47420"/>
              </p:ext>
            </p:extLst>
          </p:nvPr>
        </p:nvGraphicFramePr>
        <p:xfrm>
          <a:off x="1050587" y="4469124"/>
          <a:ext cx="71303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19585393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42316495"/>
                    </a:ext>
                  </a:extLst>
                </a:gridCol>
                <a:gridCol w="1998561">
                  <a:extLst>
                    <a:ext uri="{9D8B030D-6E8A-4147-A177-3AD203B41FA5}">
                      <a16:colId xmlns:a16="http://schemas.microsoft.com/office/drawing/2014/main" val="578116677"/>
                    </a:ext>
                  </a:extLst>
                </a:gridCol>
                <a:gridCol w="2013626">
                  <a:extLst>
                    <a:ext uri="{9D8B030D-6E8A-4147-A177-3AD203B41FA5}">
                      <a16:colId xmlns:a16="http://schemas.microsoft.com/office/drawing/2014/main" val="110095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U/V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0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34 – 6 </a:t>
                      </a:r>
                      <a:r>
                        <a:rPr lang="nb-NO" dirty="0" err="1"/>
                        <a:t>gr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29 – 5 </a:t>
                      </a:r>
                      <a:r>
                        <a:rPr lang="nb-NO" dirty="0" err="1"/>
                        <a:t>gr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16+1 - 3 </a:t>
                      </a:r>
                      <a:r>
                        <a:rPr lang="nb-NO" dirty="0" err="1"/>
                        <a:t>gr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71 – 14 </a:t>
                      </a:r>
                      <a:r>
                        <a:rPr lang="nb-NO" dirty="0" err="1"/>
                        <a:t>gr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35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90AA2-B876-4389-9E01-C344488A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26563" cy="890650"/>
          </a:xfrm>
        </p:spPr>
        <p:txBody>
          <a:bodyPr>
            <a:normAutofit/>
          </a:bodyPr>
          <a:lstStyle/>
          <a:p>
            <a:r>
              <a:rPr lang="nb-NO"/>
              <a:t>Geometri:</a:t>
            </a:r>
            <a:endParaRPr lang="nb-NO" sz="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E3445A-AF08-4897-9429-BA239DACBE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4" y="1825625"/>
            <a:ext cx="77335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0BE5F-6A55-4C9C-84E2-54A2DA4D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9384" cy="1731899"/>
          </a:xfrm>
        </p:spPr>
        <p:txBody>
          <a:bodyPr>
            <a:normAutofit fontScale="90000"/>
          </a:bodyPr>
          <a:lstStyle/>
          <a:p>
            <a:r>
              <a:rPr lang="nb-NO" i="1" dirty="0">
                <a:solidFill>
                  <a:srgbClr val="FF0000"/>
                </a:solidFill>
              </a:rPr>
              <a:t>Algoritmisk tenking,  prøving og feiling</a:t>
            </a:r>
            <a:r>
              <a:rPr lang="nb-NO" dirty="0">
                <a:solidFill>
                  <a:srgbClr val="FF0000"/>
                </a:solidFill>
              </a:rPr>
              <a:t> </a:t>
            </a:r>
            <a:br>
              <a:rPr lang="nb-NO" dirty="0">
                <a:solidFill>
                  <a:srgbClr val="FF0000"/>
                </a:solidFill>
              </a:rPr>
            </a:br>
            <a:r>
              <a:rPr lang="nb-NO" dirty="0">
                <a:solidFill>
                  <a:srgbClr val="FF0000"/>
                </a:solidFill>
              </a:rPr>
              <a:t/>
            </a:r>
            <a:br>
              <a:rPr lang="nb-NO" dirty="0">
                <a:solidFill>
                  <a:srgbClr val="FF0000"/>
                </a:solidFill>
              </a:rPr>
            </a:b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28E20D-3F38-47C1-A088-78625794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Programmering - bilene krasjer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Har sjelden sett slik iherdighet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hlinkClick r:id="rId3"/>
              </a:rPr>
              <a:t>https://scratch.mit.edu/projects/81652110/fullscreen/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91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17BF05-D0D2-495E-8D24-26AB0B8F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i="1" dirty="0">
                <a:solidFill>
                  <a:srgbClr val="FF0000"/>
                </a:solidFill>
              </a:rPr>
              <a:t>Problemløsning (nye problemer)  og vurdere om løsningene er gyldige.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F2DCC6-2877-4C16-A3F6-6C905BC0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pers boks er 10 kuler, hvor mange er det i Inas?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C5541C0-EFDE-437F-B58C-4228C6DC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55" y="2469641"/>
            <a:ext cx="5069777" cy="32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AC3A1B-8D8E-45DF-A191-6C43DDD4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i="1" dirty="0">
                <a:solidFill>
                  <a:srgbClr val="FF0000"/>
                </a:solidFill>
              </a:rPr>
              <a:t>Problemløsning (nye problemer)  og vurdere om løsningene er gyldige.</a:t>
            </a:r>
            <a:endParaRPr lang="nb-NO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6A31801-943F-40EF-AEA3-69344383A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Fra andregradslikninger til </a:t>
                </a:r>
                <a:br>
                  <a:rPr lang="nb-NO" dirty="0"/>
                </a:br>
                <a:r>
                  <a:rPr lang="nb-NO" dirty="0"/>
                  <a:t>trigonometriske likninger av andre grad.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b-NO" b="0" dirty="0"/>
              </a:p>
              <a:p>
                <a:r>
                  <a:rPr lang="nb-NO" dirty="0"/>
                  <a:t>Løsning: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−5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=−1,5</m:t>
                        </m:r>
                      </m:e>
                    </m:func>
                  </m:oMath>
                </a14:m>
                <a:r>
                  <a:rPr lang="nb-NO" dirty="0"/>
                  <a:t>   Operativ kunnskap</a:t>
                </a:r>
                <a:br>
                  <a:rPr lang="nb-NO" dirty="0"/>
                </a:br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6A31801-943F-40EF-AEA3-69344383A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6" t="-22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1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4F2A5D-4F49-4D08-A47D-387CC86A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2) Modellering og </a:t>
            </a:r>
            <a:r>
              <a:rPr lang="nb-NO" dirty="0" err="1">
                <a:solidFill>
                  <a:schemeClr val="accent1"/>
                </a:solidFill>
              </a:rPr>
              <a:t>anvending</a:t>
            </a:r>
            <a:r>
              <a:rPr lang="nb-NO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512F6-4242-4F7B-98DA-D61133D66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i="1" dirty="0">
                <a:solidFill>
                  <a:srgbClr val="FF0000"/>
                </a:solidFill>
              </a:rPr>
              <a:t>Beskrivelse av virkeligheten i matematisk språk</a:t>
            </a:r>
          </a:p>
          <a:p>
            <a:endParaRPr lang="nb-NO" dirty="0"/>
          </a:p>
          <a:p>
            <a:pPr fontAlgn="base"/>
            <a:r>
              <a:rPr lang="nb-NO" dirty="0"/>
              <a:t>Vegger og tak i klasserommet skal males hvite. Modell for malingsmengde som trengs/skal kjøpes inn. </a:t>
            </a:r>
          </a:p>
          <a:p>
            <a:pPr marL="0" indent="0">
              <a:buNone/>
            </a:pPr>
            <a:endParaRPr lang="nb-NO" dirty="0"/>
          </a:p>
          <a:p>
            <a:pPr fontAlgn="base"/>
            <a:r>
              <a:rPr lang="nb-NO" dirty="0"/>
              <a:t>Klassens blomst.</a:t>
            </a:r>
          </a:p>
          <a:p>
            <a:pPr fontAlgn="base"/>
            <a:r>
              <a:rPr lang="nb-NO" dirty="0"/>
              <a:t>Tabell over høyde for hver dag. </a:t>
            </a:r>
          </a:p>
          <a:p>
            <a:pPr fontAlgn="base"/>
            <a:r>
              <a:rPr lang="nb-NO" dirty="0"/>
              <a:t>Høyde som funksjon av tid. </a:t>
            </a:r>
          </a:p>
          <a:p>
            <a:pPr fontAlgn="base"/>
            <a:r>
              <a:rPr lang="nb-NO" dirty="0"/>
              <a:t>Funksjon som </a:t>
            </a:r>
            <a:r>
              <a:rPr lang="nb-NO" dirty="0" err="1"/>
              <a:t>predikator</a:t>
            </a:r>
            <a:r>
              <a:rPr lang="nb-NO" dirty="0"/>
              <a:t>, forsøket som fasit.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83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B8E391-99B1-4EF7-9764-39969D61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8317"/>
            <a:ext cx="9326563" cy="1325563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accent1"/>
                </a:solidFill>
              </a:rPr>
              <a:t>3) </a:t>
            </a:r>
            <a:r>
              <a:rPr lang="nb-NO" b="1" dirty="0">
                <a:solidFill>
                  <a:schemeClr val="accent1"/>
                </a:solidFill>
              </a:rPr>
              <a:t>Resonnering og argumentasjon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8748C8-B017-4C42-9D2E-FECF5EA0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Å </a:t>
            </a:r>
            <a:r>
              <a:rPr lang="nb-NO" b="1" dirty="0">
                <a:solidFill>
                  <a:schemeClr val="accent1"/>
                </a:solidFill>
              </a:rPr>
              <a:t>bevise</a:t>
            </a:r>
            <a:r>
              <a:rPr lang="nb-NO" b="1" dirty="0"/>
              <a:t> noe er å: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komme fra et problem/premiss til en løsning/resultat med argumentasjon i små nok skritt til at de kan følges på et gitt nivå. </a:t>
            </a:r>
          </a:p>
          <a:p>
            <a:endParaRPr lang="nb-NO" dirty="0"/>
          </a:p>
          <a:p>
            <a:r>
              <a:rPr lang="nb-NO" dirty="0"/>
              <a:t>Stor forskjell på å følge et bevis og føre et bevis. 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Vi ser på noen hverdagslige bevis: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5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15BAE3-A444-4D5A-85CC-D1789DBC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26563" cy="315912"/>
          </a:xfrm>
        </p:spPr>
        <p:txBody>
          <a:bodyPr>
            <a:normAutofit/>
          </a:bodyPr>
          <a:lstStyle/>
          <a:p>
            <a:endParaRPr lang="nb-NO" sz="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CD028A-9F36-47CB-98F6-45FD8AF3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/>
              <a:t>Direkte bevis: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1) Jeg tenker, altså er jeg. </a:t>
            </a:r>
          </a:p>
          <a:p>
            <a:pPr marL="0" indent="0">
              <a:buNone/>
            </a:pPr>
            <a:r>
              <a:rPr lang="nb-NO" dirty="0"/>
              <a:t>2) Det kreves to mennesker, en far og en mor, altså har</a:t>
            </a:r>
          </a:p>
          <a:p>
            <a:pPr marL="0" indent="0">
              <a:buNone/>
            </a:pPr>
            <a:r>
              <a:rPr lang="nb-NO" dirty="0"/>
              <a:t>    ethvert menneske 2 foreldre, 4 besteforeldre og 8 </a:t>
            </a:r>
          </a:p>
          <a:p>
            <a:pPr marL="0" indent="0">
              <a:buNone/>
            </a:pPr>
            <a:r>
              <a:rPr lang="nb-NO" dirty="0"/>
              <a:t>    oldeforeldre (døde eller levende). 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Lag et anslag på hvor mange forfedre et menneske har hatt siden år 0. 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96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B8DA41-290C-403B-9BC3-FBFBD52F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800" dirty="0"/>
              <a:t>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53E386-1451-4445-961A-A90B7508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125"/>
            <a:ext cx="9326563" cy="4351338"/>
          </a:xfrm>
        </p:spPr>
        <p:txBody>
          <a:bodyPr/>
          <a:lstStyle/>
          <a:p>
            <a:r>
              <a:rPr lang="nb-NO" b="1" dirty="0"/>
              <a:t>Ad absurdum:</a:t>
            </a:r>
            <a:r>
              <a:rPr lang="nb-NO" dirty="0"/>
              <a:t> I trekanten ABC er A 90 grader og  B er 44 grader. Hva blir C?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Nils: Jeg ser at den er like stor som B, 44 grader.</a:t>
            </a:r>
            <a:br>
              <a:rPr lang="nb-NO" dirty="0"/>
            </a:br>
            <a:r>
              <a:rPr lang="nb-NO" dirty="0"/>
              <a:t>Ida: Nei, den må være 46 for hvis C hadde vært noe annet, for eksempel 44 grader ville vinkelsummen i trekanten ikke blitt 180 grader.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97929A2-359C-4934-B86F-FE92004B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97" y="2807208"/>
            <a:ext cx="4844868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711603-B84B-4141-A39B-3A6CC02D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940"/>
            <a:ext cx="9326563" cy="902748"/>
          </a:xfrm>
        </p:spPr>
        <p:txBody>
          <a:bodyPr/>
          <a:lstStyle/>
          <a:p>
            <a:r>
              <a:rPr lang="nb-NO" altLang="nb-NO" b="1" dirty="0">
                <a:solidFill>
                  <a:srgbClr val="262626"/>
                </a:solidFill>
                <a:latin typeface="Roboto"/>
              </a:rPr>
              <a:t>Induksjon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F13DF8-5F83-49C8-A88E-B6D76A22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189" y="8068826"/>
            <a:ext cx="5639263" cy="1960290"/>
          </a:xfrm>
        </p:spPr>
        <p:txBody>
          <a:bodyPr/>
          <a:lstStyle/>
          <a:p>
            <a:r>
              <a:rPr lang="nb-NO" dirty="0"/>
              <a:t>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93D7B2F-C0D9-45EB-B12B-AD41D069E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459" y="799770"/>
            <a:ext cx="7928043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35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  <a:t> </a:t>
            </a:r>
            <a:r>
              <a:rPr kumimoji="0" lang="nb-NO" altLang="nb-NO" sz="12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  <a:t> </a:t>
            </a:r>
            <a:endParaRPr kumimoji="0" lang="nb-NO" altLang="nb-N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  <a:t>Om en vilkårlig dominobrikke velter mot den bak, så velter den også. 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  <a:t>Om den første dominobrikken faller, hva da?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600" dirty="0">
                <a:solidFill>
                  <a:srgbClr val="262626"/>
                </a:solidFill>
                <a:latin typeface="Roboto"/>
              </a:rPr>
              <a:t>Retten til å være same: Om minst en av dine besteforeldre er same.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600" dirty="0">
                <a:solidFill>
                  <a:srgbClr val="262626"/>
                </a:solidFill>
                <a:latin typeface="Roboto"/>
              </a:rPr>
              <a:t> 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  <a:t/>
            </a:r>
            <a:b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Roboto"/>
              </a:rPr>
            </a:b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32EBA7-CC8A-4E4C-B66F-6B75D03C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39" y="411355"/>
            <a:ext cx="2989957" cy="22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DEE7A57-215E-4FCF-BB52-AA7B9143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232" y="4273206"/>
            <a:ext cx="6199355" cy="11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7FF95E-85F4-4E8E-BD95-965D321F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Induksjon fortsatt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6AF3BB-BC96-476C-9571-EE84528D2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Øya med blåøyde og grønnøyde.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 - På en øy finnes det bare grønnøyde og blåøyde fanger.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 - k stykker er blåøyde.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 - Alle kan se de andres øyenfarge, men vet ikke sin egen   (kommunikasjon om dette er forbudt og det finnes ikke speil eller liknende)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 - Alle fangene er veldig smarte!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 - En fange som kan fortelle hvilken farge hen har og begrunne det slippes fri ved midnatt.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 - En dag kommer en som alltid snakker sant og forteller at det finnes minst en blåøyd blant fangene.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2800" dirty="0">
                <a:solidFill>
                  <a:srgbClr val="262626"/>
                </a:solidFill>
                <a:latin typeface="Roboto"/>
              </a:rPr>
              <a:t>Vil noen dra og i så fall når?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06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12.00 – 12.30 Hvordan fagnettverkene inngår i en helhet og skal bidra til det skolebaserte arbeidet med fagfornyelsen</a:t>
            </a:r>
          </a:p>
          <a:p>
            <a:r>
              <a:rPr lang="nb-NO" dirty="0"/>
              <a:t>12.30 – 13.00 Erfaringsdeling fra forarbeidet</a:t>
            </a:r>
          </a:p>
          <a:p>
            <a:r>
              <a:rPr lang="nb-NO" dirty="0"/>
              <a:t>13.00 – 13.10 Kaffe </a:t>
            </a:r>
          </a:p>
          <a:p>
            <a:r>
              <a:rPr lang="nb-NO" dirty="0"/>
              <a:t>13.10 – 14.10 Om dybdelæring og kjerneelementer</a:t>
            </a:r>
          </a:p>
          <a:p>
            <a:r>
              <a:rPr lang="nb-NO" dirty="0"/>
              <a:t>14.10 – 14.20 Pause</a:t>
            </a:r>
          </a:p>
          <a:p>
            <a:r>
              <a:rPr lang="nb-NO" dirty="0"/>
              <a:t>14.20 – 15.00 Gruppeaktiviteter + oppsummering</a:t>
            </a:r>
          </a:p>
          <a:p>
            <a:r>
              <a:rPr lang="nb-NO" dirty="0"/>
              <a:t>15.00 – 15.50 </a:t>
            </a:r>
            <a:r>
              <a:rPr lang="nb-NO" dirty="0" err="1"/>
              <a:t>Samskaping</a:t>
            </a:r>
            <a:r>
              <a:rPr lang="nb-NO" dirty="0"/>
              <a:t> i grupper på tvers av skoler</a:t>
            </a:r>
          </a:p>
          <a:p>
            <a:r>
              <a:rPr lang="nb-NO" dirty="0"/>
              <a:t>15.50 – 16.00 Kort evaluering</a:t>
            </a:r>
          </a:p>
        </p:txBody>
      </p:sp>
    </p:spTree>
    <p:extLst>
      <p:ext uri="{BB962C8B-B14F-4D97-AF65-F5344CB8AC3E}">
        <p14:creationId xmlns:p14="http://schemas.microsoft.com/office/powerpoint/2010/main" val="36450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99F46-5803-4F5C-A2A6-0A577158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Innen argumentasjon er det viktigste av alt å gjøre feil!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CF6D30-70E9-41F9-B4EB-C22835C1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/>
            </a:r>
            <a:br>
              <a:rPr lang="nb-NO" b="1" dirty="0"/>
            </a:br>
            <a:r>
              <a:rPr lang="nb-NO" dirty="0">
                <a:solidFill>
                  <a:schemeClr val="accent1"/>
                </a:solidFill>
              </a:rPr>
              <a:t>Men vi som lærere må bruke muligheten til å omgjøre det lille nederlaget til seier.</a:t>
            </a:r>
            <a:br>
              <a:rPr lang="nb-NO" dirty="0">
                <a:solidFill>
                  <a:schemeClr val="accent1"/>
                </a:solidFill>
              </a:rPr>
            </a:br>
            <a:endParaRPr lang="nb-NO" dirty="0">
              <a:solidFill>
                <a:schemeClr val="accent1"/>
              </a:solidFill>
            </a:endParaRPr>
          </a:p>
          <a:p>
            <a:r>
              <a:rPr lang="nb-NO" b="1" u="sng" dirty="0"/>
              <a:t>Situasjon A</a:t>
            </a:r>
            <a:r>
              <a:rPr lang="nb-NO" dirty="0"/>
              <a:t>  (Tilbake til trekanten)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Nils: Jeg ser at den er like stor som B, 44 grader. </a:t>
            </a:r>
          </a:p>
          <a:p>
            <a:r>
              <a:rPr lang="nb-NO" dirty="0"/>
              <a:t>Lærer: </a:t>
            </a:r>
            <a:r>
              <a:rPr lang="nb-NO" dirty="0" err="1"/>
              <a:t>Njaaa</a:t>
            </a:r>
            <a:r>
              <a:rPr lang="nb-NO" dirty="0"/>
              <a:t>, nesten, men…</a:t>
            </a:r>
          </a:p>
          <a:p>
            <a:r>
              <a:rPr lang="nb-NO" dirty="0"/>
              <a:t>Nils: 45?</a:t>
            </a:r>
          </a:p>
          <a:p>
            <a:r>
              <a:rPr lang="nb-NO" dirty="0"/>
              <a:t>Lærer: Nei…</a:t>
            </a:r>
          </a:p>
          <a:p>
            <a:r>
              <a:rPr lang="nb-NO" dirty="0"/>
              <a:t>Nils 43? </a:t>
            </a:r>
          </a:p>
          <a:p>
            <a:r>
              <a:rPr lang="nb-NO" dirty="0"/>
              <a:t>Lærer: Nei, nå gjetter du bare…Kan noen hjelpe Nils her? </a:t>
            </a:r>
          </a:p>
          <a:p>
            <a:r>
              <a:rPr lang="nb-NO" dirty="0"/>
              <a:t>Ida: Den må være 46 for det at vinkelsummen skal bli 180. </a:t>
            </a:r>
          </a:p>
          <a:p>
            <a:r>
              <a:rPr lang="nb-NO" dirty="0"/>
              <a:t>Lærer: Flott Ida, helt riktig!</a:t>
            </a:r>
          </a:p>
        </p:txBody>
      </p:sp>
    </p:spTree>
    <p:extLst>
      <p:ext uri="{BB962C8B-B14F-4D97-AF65-F5344CB8AC3E}">
        <p14:creationId xmlns:p14="http://schemas.microsoft.com/office/powerpoint/2010/main" val="3246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B801E-6C6B-4511-95C0-06DD7B78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48991" cy="315912"/>
          </a:xfrm>
        </p:spPr>
        <p:txBody>
          <a:bodyPr>
            <a:normAutofit/>
          </a:bodyPr>
          <a:lstStyle/>
          <a:p>
            <a:r>
              <a:rPr lang="nb-NO" sz="800" dirty="0"/>
              <a:t>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D9B60-6190-43F5-B146-C024D84A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32" y="544749"/>
            <a:ext cx="9326563" cy="49318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u="sng" dirty="0"/>
              <a:t>Situasjon B</a:t>
            </a:r>
            <a:br>
              <a:rPr lang="nb-NO" b="1" u="sng" dirty="0"/>
            </a:br>
            <a:endParaRPr lang="nb-NO" dirty="0"/>
          </a:p>
          <a:p>
            <a:r>
              <a:rPr lang="nb-NO" dirty="0"/>
              <a:t>Nils: Jeg ser at den er like stor som B, 44 grader. </a:t>
            </a:r>
          </a:p>
          <a:p>
            <a:r>
              <a:rPr lang="nb-NO" dirty="0"/>
              <a:t>Lærer: Helt enig, de ser like ut. De som mener noe annet skriv det ned på tavla deres og hvorfor. ...Nils, husker du noe om vinkelsummen i en trekant?</a:t>
            </a:r>
          </a:p>
          <a:p>
            <a:r>
              <a:rPr lang="nb-NO" dirty="0"/>
              <a:t>Nils: 180</a:t>
            </a:r>
          </a:p>
          <a:p>
            <a:r>
              <a:rPr lang="nb-NO" dirty="0"/>
              <a:t>Lærer: 180 hva da? </a:t>
            </a:r>
          </a:p>
          <a:p>
            <a:r>
              <a:rPr lang="nb-NO" dirty="0"/>
              <a:t>Nils: grader vel! </a:t>
            </a:r>
          </a:p>
          <a:p>
            <a:r>
              <a:rPr lang="nb-NO" dirty="0"/>
              <a:t>Lærer: Utmerket, kan du sjekke at det stemmer for trekanten?</a:t>
            </a:r>
            <a:br>
              <a:rPr lang="nb-NO" dirty="0"/>
            </a:br>
            <a:r>
              <a:rPr lang="nb-NO" dirty="0"/>
              <a:t>Nils: (mumler regner litt på kalkulatoren) </a:t>
            </a:r>
            <a:r>
              <a:rPr lang="nb-NO" dirty="0" err="1"/>
              <a:t>Oj</a:t>
            </a:r>
            <a:r>
              <a:rPr lang="nb-NO" dirty="0"/>
              <a:t>! 178, nei vinkelen må være 2 mer, 46 grader. </a:t>
            </a:r>
          </a:p>
          <a:p>
            <a:r>
              <a:rPr lang="nb-NO" dirty="0"/>
              <a:t>Flott Nils, her gikk du fram som en ekte matematiker, først antok du at den var 44 - ingen urimelig antakelse ut fra hva du observerer, du tester så antakelsen din </a:t>
            </a:r>
            <a:r>
              <a:rPr lang="nb-NO" dirty="0" err="1"/>
              <a:t>vha</a:t>
            </a:r>
            <a:r>
              <a:rPr lang="nb-NO" dirty="0"/>
              <a:t> din matematiske kunnskap, forkaster så hypotesen og kommer fram til 46. 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Dere andre som var uenige kan dere vise tavla? Godt!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77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Skredder og skjerf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15" y="365125"/>
            <a:ext cx="2124075" cy="12668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6657455" cy="370409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154624" y="5664657"/>
            <a:ext cx="2061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>
                <a:hlinkClick r:id="rId5"/>
              </a:rPr>
              <a:t>https://youtu.be/vQu8cLLc2jY</a:t>
            </a:r>
            <a:endParaRPr lang="nb-NO" sz="1000" dirty="0"/>
          </a:p>
          <a:p>
            <a:r>
              <a:rPr lang="nb-NO" sz="1000" dirty="0"/>
              <a:t>(0.00-4.59)</a:t>
            </a:r>
          </a:p>
        </p:txBody>
      </p:sp>
      <p:sp>
        <p:nvSpPr>
          <p:cNvPr id="3" name="Rektangel 2"/>
          <p:cNvSpPr/>
          <p:nvPr/>
        </p:nvSpPr>
        <p:spPr>
          <a:xfrm>
            <a:off x="3962400" y="5808122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900" dirty="0">
                <a:hlinkClick r:id="rId6"/>
              </a:rPr>
              <a:t>https://www.matematikksenteret.no/kompetanseutvikling-i-skolen/mam/aktiviteter-og-filmer-i-mam/resonnering</a:t>
            </a:r>
            <a:endParaRPr lang="nb-NO" sz="9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172190" y="2448733"/>
            <a:ext cx="2092272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Hvilke kjerneelementer forekommer?</a:t>
            </a:r>
          </a:p>
          <a:p>
            <a:r>
              <a:rPr lang="nb-NO" b="1" dirty="0"/>
              <a:t>Tenk mens du ser og diskuter i gruppa etterpå</a:t>
            </a:r>
          </a:p>
        </p:txBody>
      </p:sp>
    </p:spTree>
    <p:extLst>
      <p:ext uri="{BB962C8B-B14F-4D97-AF65-F5344CB8AC3E}">
        <p14:creationId xmlns:p14="http://schemas.microsoft.com/office/powerpoint/2010/main" val="2024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8" y="286831"/>
            <a:ext cx="5418404" cy="58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1939636" y="6181590"/>
            <a:ext cx="7474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>
                <a:hlinkClick r:id="rId4"/>
              </a:rPr>
              <a:t>https://www.matematikksenteret.no/sites/default/files/media/filer/MAM/Resonnement%20Skredder%20og%20skjerf%20Transkripsjon.pdf</a:t>
            </a:r>
            <a:endParaRPr lang="nb-NO" sz="9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477932" y="5265316"/>
            <a:ext cx="204414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Delingsdivisjon og</a:t>
            </a:r>
          </a:p>
          <a:p>
            <a:r>
              <a:rPr lang="nb-NO" dirty="0"/>
              <a:t>målingsdivisjon</a:t>
            </a:r>
          </a:p>
        </p:txBody>
      </p:sp>
      <p:sp>
        <p:nvSpPr>
          <p:cNvPr id="6" name="Sekskant 5"/>
          <p:cNvSpPr/>
          <p:nvPr/>
        </p:nvSpPr>
        <p:spPr>
          <a:xfrm>
            <a:off x="7477932" y="2192999"/>
            <a:ext cx="2212976" cy="142584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Sammenheng mellom regnearter</a:t>
            </a:r>
          </a:p>
        </p:txBody>
      </p:sp>
    </p:spTree>
    <p:extLst>
      <p:ext uri="{BB962C8B-B14F-4D97-AF65-F5344CB8AC3E}">
        <p14:creationId xmlns:p14="http://schemas.microsoft.com/office/powerpoint/2010/main" val="9552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7291179" y="2251130"/>
            <a:ext cx="2533650" cy="13144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Prosedyre-kunnskap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3740410" y="5371292"/>
            <a:ext cx="15046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Abstraksjon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35" y="1523002"/>
            <a:ext cx="5848350" cy="3181350"/>
          </a:xfrm>
          <a:prstGeom prst="rect">
            <a:avLst/>
          </a:prstGeom>
        </p:spPr>
      </p:pic>
      <p:sp>
        <p:nvSpPr>
          <p:cNvPr id="11" name="Avrundet rektangel 10"/>
          <p:cNvSpPr/>
          <p:nvPr/>
        </p:nvSpPr>
        <p:spPr>
          <a:xfrm>
            <a:off x="945573" y="5371292"/>
            <a:ext cx="24626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Representasjon og kommunikasjon</a:t>
            </a:r>
          </a:p>
        </p:txBody>
      </p:sp>
      <p:sp>
        <p:nvSpPr>
          <p:cNvPr id="13" name="Ellipse 12"/>
          <p:cNvSpPr/>
          <p:nvPr/>
        </p:nvSpPr>
        <p:spPr>
          <a:xfrm>
            <a:off x="7236934" y="3886364"/>
            <a:ext cx="25336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Begrepsmessig forståelse</a:t>
            </a:r>
          </a:p>
        </p:txBody>
      </p:sp>
    </p:spTree>
    <p:extLst>
      <p:ext uri="{BB962C8B-B14F-4D97-AF65-F5344CB8AC3E}">
        <p14:creationId xmlns:p14="http://schemas.microsoft.com/office/powerpoint/2010/main" val="10609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00" y="3116612"/>
            <a:ext cx="7219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804099" y="2131013"/>
            <a:ext cx="694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22 Thomas: Hvis han skal sy et skjerf der hvert skjerf er en fjerdedel av en</a:t>
            </a:r>
            <a:br>
              <a:rPr lang="nb-NO" sz="1600" dirty="0"/>
            </a:br>
            <a:r>
              <a:rPr lang="nb-NO" sz="1600" dirty="0"/>
              <a:t>	   meter? Han har fortsatt 6 meter stoff. Hvor mange skjerf er det</a:t>
            </a:r>
            <a:br>
              <a:rPr lang="nb-NO" sz="1600" dirty="0"/>
            </a:br>
            <a:r>
              <a:rPr lang="nb-NO" sz="1600" dirty="0"/>
              <a:t>	   han får nå da?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3870934" y="792672"/>
            <a:ext cx="2462645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Resonnering og argumentasjon</a:t>
            </a:r>
          </a:p>
        </p:txBody>
      </p:sp>
    </p:spTree>
    <p:extLst>
      <p:ext uri="{BB962C8B-B14F-4D97-AF65-F5344CB8AC3E}">
        <p14:creationId xmlns:p14="http://schemas.microsoft.com/office/powerpoint/2010/main" val="30281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>
                <a:solidFill>
                  <a:schemeClr val="accent1"/>
                </a:solidFill>
              </a:rPr>
              <a:t>4) </a:t>
            </a:r>
            <a:r>
              <a:rPr lang="nb-NO" b="1" dirty="0">
                <a:solidFill>
                  <a:schemeClr val="accent1"/>
                </a:solidFill>
              </a:rPr>
              <a:t>Representasjon og kommunikasjon</a:t>
            </a:r>
            <a:br>
              <a:rPr lang="nb-NO" b="1" dirty="0">
                <a:solidFill>
                  <a:schemeClr val="accent1"/>
                </a:solidFill>
              </a:rPr>
            </a:br>
            <a:r>
              <a:rPr lang="nb-NO" dirty="0"/>
              <a:t/>
            </a:r>
            <a:br>
              <a:rPr lang="nb-NO" dirty="0"/>
            </a:br>
            <a:r>
              <a:rPr lang="nb-NO" sz="2700" dirty="0"/>
              <a:t>Hvordan representere multiplikasjon?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10" y="1766211"/>
            <a:ext cx="4277071" cy="490605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558742" y="1978429"/>
            <a:ext cx="25155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Elevene trenger å møte flere ulike representasjoner og modeller for et begrep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96" y="3502380"/>
            <a:ext cx="2488458" cy="1817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/>
              <p:cNvSpPr txBox="1"/>
              <p:nvPr/>
            </p:nvSpPr>
            <p:spPr>
              <a:xfrm>
                <a:off x="6933769" y="5394163"/>
                <a:ext cx="27339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nb-NO" dirty="0"/>
                  <a:t>Henrik løp 12 og en halv 400 meters runder: </a:t>
                </a:r>
                <a:br>
                  <a:rPr lang="nb-NO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12,5⋅400=5000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TekstSylin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769" y="5394163"/>
                <a:ext cx="2733942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782" t="-3311" r="-155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5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64275-9511-4102-8B48-60CD42BD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1064841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2E4687-C199-4FAB-B7ED-8642FC0A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30" y="1253331"/>
            <a:ext cx="9326563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Funksjonslæra som eksempeltema: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tanker om </a:t>
            </a:r>
            <a:br>
              <a:rPr lang="nb-NO" dirty="0"/>
            </a:br>
            <a:r>
              <a:rPr lang="nb-NO" dirty="0"/>
              <a:t>forsømte ruter? 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2A7F371-8233-431A-AB39-F33B627F1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08835"/>
              </p:ext>
            </p:extLst>
          </p:nvPr>
        </p:nvGraphicFramePr>
        <p:xfrm>
          <a:off x="3521413" y="1721795"/>
          <a:ext cx="6955276" cy="2684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76">
                  <a:extLst>
                    <a:ext uri="{9D8B030D-6E8A-4147-A177-3AD203B41FA5}">
                      <a16:colId xmlns:a16="http://schemas.microsoft.com/office/drawing/2014/main" val="2337352138"/>
                    </a:ext>
                  </a:extLst>
                </a:gridCol>
                <a:gridCol w="1243676">
                  <a:extLst>
                    <a:ext uri="{9D8B030D-6E8A-4147-A177-3AD203B41FA5}">
                      <a16:colId xmlns:a16="http://schemas.microsoft.com/office/drawing/2014/main" val="3758142156"/>
                    </a:ext>
                  </a:extLst>
                </a:gridCol>
                <a:gridCol w="1243676">
                  <a:extLst>
                    <a:ext uri="{9D8B030D-6E8A-4147-A177-3AD203B41FA5}">
                      <a16:colId xmlns:a16="http://schemas.microsoft.com/office/drawing/2014/main" val="734980396"/>
                    </a:ext>
                  </a:extLst>
                </a:gridCol>
                <a:gridCol w="1056830">
                  <a:extLst>
                    <a:ext uri="{9D8B030D-6E8A-4147-A177-3AD203B41FA5}">
                      <a16:colId xmlns:a16="http://schemas.microsoft.com/office/drawing/2014/main" val="20937953"/>
                    </a:ext>
                  </a:extLst>
                </a:gridCol>
                <a:gridCol w="1083709">
                  <a:extLst>
                    <a:ext uri="{9D8B030D-6E8A-4147-A177-3AD203B41FA5}">
                      <a16:colId xmlns:a16="http://schemas.microsoft.com/office/drawing/2014/main" val="3710240773"/>
                    </a:ext>
                  </a:extLst>
                </a:gridCol>
                <a:gridCol w="1083709">
                  <a:extLst>
                    <a:ext uri="{9D8B030D-6E8A-4147-A177-3AD203B41FA5}">
                      <a16:colId xmlns:a16="http://schemas.microsoft.com/office/drawing/2014/main" val="319454727"/>
                    </a:ext>
                  </a:extLst>
                </a:gridCol>
              </a:tblGrid>
              <a:tr h="238342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effectLst/>
                        </a:rPr>
                        <a:t>Janviertabellen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Til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61007"/>
                  </a:ext>
                </a:extLst>
              </a:tr>
              <a:tr h="489298"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Situasjon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Tabell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Graf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Formel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920615"/>
                  </a:ext>
                </a:extLst>
              </a:tr>
              <a:tr h="48929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Fra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Situasjon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Måling (1)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Skisse (2)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Modellering (3)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929136"/>
                  </a:ext>
                </a:extLst>
              </a:tr>
              <a:tr h="4892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Tabell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Tolking av tabell (4)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Plotting (5)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Tilpassing (6)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598370"/>
                  </a:ext>
                </a:extLst>
              </a:tr>
              <a:tr h="4892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Graf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Tolking av graf (7)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Avlesing (8)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Tilpassing (9)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544680"/>
                  </a:ext>
                </a:extLst>
              </a:tr>
              <a:tr h="4892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Formel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Gjenkjenning (10)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Utregning (11)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Skisse (12)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64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6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C8C88D-5A98-48D1-B44A-C51C04E1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40297" cy="54927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accent1"/>
                </a:solidFill>
              </a:rPr>
              <a:t>Gruppeaktiviteter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17243-2D4D-4DF7-A6F3-2C1A2CB7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08" y="463045"/>
            <a:ext cx="9402754" cy="2785033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chemeClr val="accent1"/>
                </a:solidFill>
              </a:rPr>
              <a:t>5) </a:t>
            </a:r>
            <a:r>
              <a:rPr lang="nb-NO" b="1" dirty="0">
                <a:solidFill>
                  <a:schemeClr val="accent1"/>
                </a:solidFill>
              </a:rPr>
              <a:t>Abstraksjon og generalisering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C7830C-3D1B-4B6E-B398-55122DB04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33489"/>
            <a:ext cx="140166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Ramme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ser du et «bilde» med yttermål 10 x10 og ramme med bredde 1.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 ut uten å telle hele veien rundt og uten å snakke med de andre på gruppa hvor mange ruter den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blå ramma består av! Skriv ned hvordan du har tenkt og prøv på bakgrunn av det å gi en generell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oppskrift på hvor mange ruter det finnes i rammer av denne typen (n x n med rammetykkelse 1)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Sammenlikne så med de andre! 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Bilde 1">
            <a:extLst>
              <a:ext uri="{FF2B5EF4-FFF2-40B4-BE49-F238E27FC236}">
                <a16:creationId xmlns:a16="http://schemas.microsoft.com/office/drawing/2014/main" id="{E062583B-6D4D-456E-A14E-D4D71ADF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6" y="3248078"/>
            <a:ext cx="4532465" cy="38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Samskaping</a:t>
            </a:r>
            <a:r>
              <a:rPr lang="nb-NO" dirty="0"/>
              <a:t>/forberedelse til mellomarbeid 15.00 – 15. 50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Snakk sammen i gruppa om hvordan planene dine i matematikkfaget fra oktober – desember harmonerer med fagets nye sentrale verdier og kjerneelementer. Hva bør endres slik at planene harmonerer bedre med det nye?</a:t>
            </a:r>
          </a:p>
          <a:p>
            <a:r>
              <a:rPr lang="nb-NO" dirty="0"/>
              <a:t>Arbeid med konkrete opplegg som kan prøves ut før neste samling, som involverer to eller flere kjerneelementer og som er i samsvar med faget nye sentrale verdier</a:t>
            </a:r>
          </a:p>
        </p:txBody>
      </p:sp>
    </p:spTree>
    <p:extLst>
      <p:ext uri="{BB962C8B-B14F-4D97-AF65-F5344CB8AC3E}">
        <p14:creationId xmlns:p14="http://schemas.microsoft.com/office/powerpoint/2010/main" val="24292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 fra forarbeid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12.30 – 12.50 Diskuter i gruppene hva som ligger i dybdelæring. </a:t>
            </a:r>
          </a:p>
          <a:p>
            <a:r>
              <a:rPr lang="nb-NO" dirty="0"/>
              <a:t>Ta også for dere et emne og et trinn og skisser kort hva slags grep dere vil gjøre for å fremme dybdelæring.</a:t>
            </a:r>
            <a:br>
              <a:rPr lang="nb-NO" dirty="0"/>
            </a:br>
            <a:r>
              <a:rPr lang="nb-NO" dirty="0"/>
              <a:t>Hvilke kjerneelementer er ivaretatt?</a:t>
            </a:r>
            <a:br>
              <a:rPr lang="nb-NO" dirty="0"/>
            </a:br>
            <a:endParaRPr lang="nb-NO" dirty="0"/>
          </a:p>
          <a:p>
            <a:r>
              <a:rPr lang="nb-NO" dirty="0"/>
              <a:t>12.50 – 13.00 Korte innspill i plenum</a:t>
            </a:r>
          </a:p>
        </p:txBody>
      </p:sp>
    </p:spTree>
    <p:extLst>
      <p:ext uri="{BB962C8B-B14F-4D97-AF65-F5344CB8AC3E}">
        <p14:creationId xmlns:p14="http://schemas.microsoft.com/office/powerpoint/2010/main" val="30289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Mellomarbeid og forarbeid (før 7. jan.)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A: Enkeltlærere ser over planer og prøver ut opplegg som involverer to eller flere kjerneelementer og er i samsvar med fagets nye sentrale verdier.</a:t>
            </a:r>
          </a:p>
          <a:p>
            <a:pPr marL="0" indent="0">
              <a:buNone/>
            </a:pPr>
            <a:r>
              <a:rPr lang="nb-NO" dirty="0"/>
              <a:t>B: Skolebasert erfaringsutveksling – Presenter fagets kjerneelementer for kolleger i eget og andre fag på egen skole. Eksemplifiser med erfaringene fra utprøving. </a:t>
            </a:r>
          </a:p>
          <a:p>
            <a:pPr marL="0" indent="0">
              <a:buNone/>
            </a:pPr>
            <a:r>
              <a:rPr lang="nb-NO" dirty="0"/>
              <a:t>C: Forarbeid til neste samling. Undersøk den vedtatte nye læreplanen i matematikkfaget. Begynn med det mest aktuelle klassetrinnet for deg og se etter de lange linjene før og etter dette trinnet. Hva gleder du deg til og hva er utfordrende?</a:t>
            </a:r>
          </a:p>
        </p:txBody>
      </p:sp>
    </p:spTree>
    <p:extLst>
      <p:ext uri="{BB962C8B-B14F-4D97-AF65-F5344CB8AC3E}">
        <p14:creationId xmlns:p14="http://schemas.microsoft.com/office/powerpoint/2010/main" val="1391983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LIST-oppgaver: </a:t>
            </a:r>
            <a:r>
              <a:rPr lang="nb-NO" dirty="0">
                <a:hlinkClick r:id="rId3"/>
              </a:rPr>
              <a:t>https://www.matematikksenteret.no/kompetanseutvikling-i-skolen/elever-med-stort-l%C3%A6ringspotensial/om-list-oppgaver</a:t>
            </a:r>
            <a:endParaRPr lang="nb-NO" dirty="0"/>
          </a:p>
          <a:p>
            <a:r>
              <a:rPr lang="nb-NO" dirty="0"/>
              <a:t>Mestre ambisiøs matematikkundervisning</a:t>
            </a:r>
            <a:br>
              <a:rPr lang="nb-NO" dirty="0"/>
            </a:br>
            <a:r>
              <a:rPr lang="nb-NO" dirty="0">
                <a:hlinkClick r:id="rId4"/>
              </a:rPr>
              <a:t>https://www.matematikksenteret.no/mam</a:t>
            </a:r>
            <a:endParaRPr lang="nb-NO" dirty="0"/>
          </a:p>
          <a:p>
            <a:endParaRPr lang="nb-NO" dirty="0"/>
          </a:p>
          <a:p>
            <a:r>
              <a:rPr lang="nb-NO" dirty="0"/>
              <a:t>Realistisk matematikkundervisning (småskole/mellomtrinn)</a:t>
            </a:r>
            <a:br>
              <a:rPr lang="nb-NO" dirty="0"/>
            </a:br>
            <a:r>
              <a:rPr lang="nb-NO" dirty="0">
                <a:hlinkClick r:id="rId5"/>
              </a:rPr>
              <a:t>http://www.caspar.no/tag/fosnot/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849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Overflatelæring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03764" y="1825625"/>
            <a:ext cx="4591165" cy="2715378"/>
          </a:xfrm>
        </p:spPr>
        <p:txBody>
          <a:bodyPr>
            <a:normAutofit/>
          </a:bodyPr>
          <a:lstStyle/>
          <a:p>
            <a:r>
              <a:rPr lang="nb-NO" dirty="0"/>
              <a:t>Kunnskapen er som løsrevne biter skrevet på hver sin </a:t>
            </a:r>
            <a:r>
              <a:rPr lang="nb-NO" dirty="0" err="1"/>
              <a:t>post-it</a:t>
            </a:r>
            <a:r>
              <a:rPr lang="nb-NO" dirty="0"/>
              <a:t> lapp</a:t>
            </a:r>
          </a:p>
          <a:p>
            <a:r>
              <a:rPr lang="nb-NO" dirty="0"/>
              <a:t>Pugg fremfor sammenheng</a:t>
            </a:r>
          </a:p>
          <a:p>
            <a:r>
              <a:rPr lang="nb-NO" dirty="0"/>
              <a:t>Regler uten forståelse eller sammenheng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48" y="2366269"/>
            <a:ext cx="2619375" cy="17430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469225" y="4793203"/>
            <a:ext cx="268501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Tidsnød for å rekke gjennom pensum fremmer overflatelæring</a:t>
            </a:r>
          </a:p>
        </p:txBody>
      </p:sp>
    </p:spTree>
    <p:extLst>
      <p:ext uri="{BB962C8B-B14F-4D97-AF65-F5344CB8AC3E}">
        <p14:creationId xmlns:p14="http://schemas.microsoft.com/office/powerpoint/2010/main" val="33508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Dybdelæring innebærer at elevene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70858" y="1892129"/>
            <a:ext cx="5498427" cy="2592322"/>
          </a:xfrm>
        </p:spPr>
        <p:txBody>
          <a:bodyPr>
            <a:noAutofit/>
          </a:bodyPr>
          <a:lstStyle/>
          <a:p>
            <a:r>
              <a:rPr lang="nb-NO" sz="1800" dirty="0"/>
              <a:t>Skal se sammenhenger</a:t>
            </a:r>
          </a:p>
          <a:p>
            <a:r>
              <a:rPr lang="nb-NO" sz="1800" dirty="0"/>
              <a:t>Oppnå forståelse</a:t>
            </a:r>
          </a:p>
          <a:p>
            <a:r>
              <a:rPr lang="nb-NO" sz="1800" dirty="0"/>
              <a:t>Ser underliggende mønstre</a:t>
            </a:r>
          </a:p>
          <a:p>
            <a:r>
              <a:rPr lang="nb-NO" sz="1800" dirty="0"/>
              <a:t>Reflektere faglig og over egen læreprosess 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Omkretsen av en sirkel – tilnærming?</a:t>
            </a:r>
          </a:p>
        </p:txBody>
      </p:sp>
      <p:pic>
        <p:nvPicPr>
          <p:cNvPr id="5" name="Picture 12" descr="http://traevoli.com/pic/pi_footsli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676" y="4647802"/>
            <a:ext cx="5009335" cy="1586290"/>
          </a:xfrm>
          <a:prstGeom prst="rect">
            <a:avLst/>
          </a:prstGeom>
          <a:noFill/>
        </p:spPr>
      </p:pic>
      <p:sp>
        <p:nvSpPr>
          <p:cNvPr id="6" name="Plassholder for innhold 5"/>
          <p:cNvSpPr txBox="1">
            <a:spLocks/>
          </p:cNvSpPr>
          <p:nvPr/>
        </p:nvSpPr>
        <p:spPr>
          <a:xfrm>
            <a:off x="8584381" y="5119842"/>
            <a:ext cx="1659998" cy="51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25588" indent="-1539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3263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O = </a:t>
            </a:r>
            <a:r>
              <a:rPr lang="el-GR" dirty="0"/>
              <a:t>π</a:t>
            </a:r>
            <a:r>
              <a:rPr lang="nb-NO" dirty="0"/>
              <a:t> • d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68399D-EAD2-40C5-8D2D-5BEF82EF4FC6}"/>
              </a:ext>
            </a:extLst>
          </p:cNvPr>
          <p:cNvSpPr/>
          <p:nvPr/>
        </p:nvSpPr>
        <p:spPr>
          <a:xfrm>
            <a:off x="1955261" y="6397443"/>
            <a:ext cx="9512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https://donsteward.blogspot.com/2015/11/circle-circumference.html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Dybdelæring: Fem tråder</a:t>
            </a:r>
          </a:p>
        </p:txBody>
      </p:sp>
      <p:sp>
        <p:nvSpPr>
          <p:cNvPr id="4" name="Ellipse 3"/>
          <p:cNvSpPr/>
          <p:nvPr/>
        </p:nvSpPr>
        <p:spPr>
          <a:xfrm>
            <a:off x="838200" y="2070100"/>
            <a:ext cx="25336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Begrepsmessig forståelse</a:t>
            </a:r>
          </a:p>
        </p:txBody>
      </p:sp>
      <p:sp>
        <p:nvSpPr>
          <p:cNvPr id="5" name="Ellipse 4"/>
          <p:cNvSpPr/>
          <p:nvPr/>
        </p:nvSpPr>
        <p:spPr>
          <a:xfrm>
            <a:off x="5394325" y="2000250"/>
            <a:ext cx="2533650" cy="13144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Prosedyre-kunnskap</a:t>
            </a:r>
          </a:p>
        </p:txBody>
      </p:sp>
      <p:sp>
        <p:nvSpPr>
          <p:cNvPr id="6" name="Ellipse 5"/>
          <p:cNvSpPr/>
          <p:nvPr/>
        </p:nvSpPr>
        <p:spPr>
          <a:xfrm>
            <a:off x="838200" y="4006850"/>
            <a:ext cx="2533650" cy="1314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Anvendelse</a:t>
            </a:r>
          </a:p>
        </p:txBody>
      </p:sp>
      <p:sp>
        <p:nvSpPr>
          <p:cNvPr id="7" name="Ellipse 6"/>
          <p:cNvSpPr/>
          <p:nvPr/>
        </p:nvSpPr>
        <p:spPr>
          <a:xfrm>
            <a:off x="5394325" y="4102100"/>
            <a:ext cx="2533650" cy="1314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Resonnering</a:t>
            </a:r>
          </a:p>
        </p:txBody>
      </p:sp>
      <p:sp>
        <p:nvSpPr>
          <p:cNvPr id="8" name="Ellipse 7"/>
          <p:cNvSpPr/>
          <p:nvPr/>
        </p:nvSpPr>
        <p:spPr>
          <a:xfrm>
            <a:off x="3314700" y="3051175"/>
            <a:ext cx="2533650" cy="1314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Metakognisjon og selvregulering</a:t>
            </a:r>
          </a:p>
        </p:txBody>
      </p:sp>
      <p:sp>
        <p:nvSpPr>
          <p:cNvPr id="3" name="AutoShape 2" descr="Bilderesultat for kilpatrick fem trÃ¥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28" name="Picture 4" descr="Bilderesultat for kilpatrick fem trÃ¥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77" y="2410564"/>
            <a:ext cx="1843147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8813062" y="4996655"/>
            <a:ext cx="1356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err="1"/>
              <a:t>Kilpatrick</a:t>
            </a:r>
            <a:r>
              <a:rPr lang="nb-NO" sz="1000" dirty="0"/>
              <a:t>, fem tråder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0741FCC-6D44-42B5-AF31-2CD59E744A47}"/>
              </a:ext>
            </a:extLst>
          </p:cNvPr>
          <p:cNvSpPr txBox="1"/>
          <p:nvPr/>
        </p:nvSpPr>
        <p:spPr>
          <a:xfrm>
            <a:off x="3314700" y="2156381"/>
            <a:ext cx="291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Brøk, %, desimaltall</a:t>
            </a:r>
          </a:p>
        </p:txBody>
      </p:sp>
    </p:spTree>
    <p:extLst>
      <p:ext uri="{BB962C8B-B14F-4D97-AF65-F5344CB8AC3E}">
        <p14:creationId xmlns:p14="http://schemas.microsoft.com/office/powerpoint/2010/main" val="11985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nå prege matematikkfaget?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465" y="1825625"/>
            <a:ext cx="9142298" cy="378546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Fem kjerneelementer er matematiske arbeidsmåter der elevene skal være aktive og samarbeide</a:t>
            </a:r>
          </a:p>
          <a:p>
            <a:r>
              <a:rPr lang="nb-NO" dirty="0"/>
              <a:t>Sjette kjerneelement er sentralt faglig innhold som elevene skal arbeide med gjennom de fem andre kjerneelementene</a:t>
            </a:r>
          </a:p>
          <a:p>
            <a:r>
              <a:rPr lang="nb-NO" dirty="0"/>
              <a:t>Sammenheng både innad i faget og tverrfaglig</a:t>
            </a:r>
          </a:p>
          <a:p>
            <a:r>
              <a:rPr lang="nb-NO" dirty="0"/>
              <a:t>Programmering og andre digitale hjelpemidler muliggjør mer utforskning og anvendelse på reelle problemstillinger, spesielt på høyere trinn</a:t>
            </a:r>
          </a:p>
          <a:p>
            <a:r>
              <a:rPr lang="nb-NO" dirty="0"/>
              <a:t>Undervegsvurdering skal knyttes til matematisk aktivitet og skje i dialog mellom lærer og elev</a:t>
            </a:r>
          </a:p>
        </p:txBody>
      </p:sp>
    </p:spTree>
    <p:extLst>
      <p:ext uri="{BB962C8B-B14F-4D97-AF65-F5344CB8AC3E}">
        <p14:creationId xmlns:p14="http://schemas.microsoft.com/office/powerpoint/2010/main" val="22348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Kjerneelementer i matematikk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1394848" y="1876100"/>
            <a:ext cx="2487271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Resonnering og argumentasjon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1307187" y="4743611"/>
            <a:ext cx="2462645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Utforsking og problemløsning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7381751" y="4890847"/>
            <a:ext cx="2462645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Matematiske kunnskapsområder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7358667" y="2038833"/>
            <a:ext cx="21758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Abstraksjon og generalisering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7357125" y="3473555"/>
            <a:ext cx="24872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Representasjon og kommunikasjon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1394848" y="3267235"/>
            <a:ext cx="2462645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Modellering og anvendelse</a:t>
            </a:r>
          </a:p>
        </p:txBody>
      </p:sp>
      <p:sp>
        <p:nvSpPr>
          <p:cNvPr id="10" name="Sekskant 9"/>
          <p:cNvSpPr/>
          <p:nvPr/>
        </p:nvSpPr>
        <p:spPr>
          <a:xfrm>
            <a:off x="4409268" y="2953233"/>
            <a:ext cx="2313715" cy="142584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Metakognisjon</a:t>
            </a:r>
          </a:p>
        </p:txBody>
      </p:sp>
    </p:spTree>
    <p:extLst>
      <p:ext uri="{BB962C8B-B14F-4D97-AF65-F5344CB8AC3E}">
        <p14:creationId xmlns:p14="http://schemas.microsoft.com/office/powerpoint/2010/main" val="5427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RESOURCE_PATHS_HASH_PRESENTER" val="7fa72a5ef65339dea6ae197b027635ec5a6ce1d"/>
</p:tagLst>
</file>

<file path=ppt/theme/theme1.xml><?xml version="1.0" encoding="utf-8"?>
<a:theme xmlns:a="http://schemas.openxmlformats.org/drawingml/2006/main" name="HINN orig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IN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NN PPT mal kontrast" id="{14336B65-B3AA-441F-9FA0-CA6B8A9DD5F4}" vid="{13F3A443-A54F-43B8-9CA2-6FCF1BB765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HINN PPT mal 2018 med standard Office verktøyfarger (1)</Template>
  <TotalTime>4808</TotalTime>
  <Words>1153</Words>
  <Application>Microsoft Office PowerPoint</Application>
  <PresentationFormat>Widescreen</PresentationFormat>
  <Paragraphs>320</Paragraphs>
  <Slides>41</Slides>
  <Notes>39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Georgia</vt:lpstr>
      <vt:lpstr>Roboto</vt:lpstr>
      <vt:lpstr>Times New Roman</vt:lpstr>
      <vt:lpstr>HINN original</vt:lpstr>
      <vt:lpstr>Dybdelæring, kjerneelementer og det viktigste i faget</vt:lpstr>
      <vt:lpstr>Nettverkssamlinger 2019-2020</vt:lpstr>
      <vt:lpstr>Tidsplan</vt:lpstr>
      <vt:lpstr>Erfaringsdeling fra forarbeid</vt:lpstr>
      <vt:lpstr>Overflatelæring</vt:lpstr>
      <vt:lpstr>Dybdelæring innebærer at elevene</vt:lpstr>
      <vt:lpstr>Dybdelæring: Fem tråder</vt:lpstr>
      <vt:lpstr>Hva skal nå prege matematikkfaget?</vt:lpstr>
      <vt:lpstr>Kjerneelementer i matematikk</vt:lpstr>
      <vt:lpstr>Verdier og fagfornyelsen i matematikk</vt:lpstr>
      <vt:lpstr>Verdier og læring</vt:lpstr>
      <vt:lpstr>Kjerneelementene:  </vt:lpstr>
      <vt:lpstr>Figurtall</vt:lpstr>
      <vt:lpstr>PowerPoint-presentasjon</vt:lpstr>
      <vt:lpstr>PowerPoint-presentasjon</vt:lpstr>
      <vt:lpstr>.</vt:lpstr>
      <vt:lpstr>Diskutere seg fram til en felles forståelse</vt:lpstr>
      <vt:lpstr>Mer vekt på strategiene og framgangsmåtene enn på løsningene.</vt:lpstr>
      <vt:lpstr>Hvem skal ut/er venner?</vt:lpstr>
      <vt:lpstr>Geometri:</vt:lpstr>
      <vt:lpstr>Algoritmisk tenking,  prøving og feiling   </vt:lpstr>
      <vt:lpstr>Problemløsning (nye problemer)  og vurdere om løsningene er gyldige.</vt:lpstr>
      <vt:lpstr>Problemløsning (nye problemer)  og vurdere om løsningene er gyldige.</vt:lpstr>
      <vt:lpstr>2) Modellering og anvending.</vt:lpstr>
      <vt:lpstr>3) Resonnering og argumentasjon  </vt:lpstr>
      <vt:lpstr>PowerPoint-presentasjon</vt:lpstr>
      <vt:lpstr>.</vt:lpstr>
      <vt:lpstr>Induksjon</vt:lpstr>
      <vt:lpstr>Induksjon fortsatt</vt:lpstr>
      <vt:lpstr>Innen argumentasjon er det viktigste av alt å gjøre feil!</vt:lpstr>
      <vt:lpstr>.</vt:lpstr>
      <vt:lpstr>Skredder og skjerf</vt:lpstr>
      <vt:lpstr>PowerPoint-presentasjon</vt:lpstr>
      <vt:lpstr>PowerPoint-presentasjon</vt:lpstr>
      <vt:lpstr>PowerPoint-presentasjon</vt:lpstr>
      <vt:lpstr> 4) Representasjon og kommunikasjon  Hvordan representere multiplikasjon?</vt:lpstr>
      <vt:lpstr> </vt:lpstr>
      <vt:lpstr>Gruppeaktiviteter</vt:lpstr>
      <vt:lpstr>Samskaping/forberedelse til mellomarbeid 15.00 – 15. 50</vt:lpstr>
      <vt:lpstr>Mellomarbeid og forarbeid (før 7. jan.)</vt:lpstr>
      <vt:lpstr>Ressurser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>Mal For HINN</dc:subject>
  <dc:creator>Tore Minsaas</dc:creator>
  <cp:keywords>HINN PPT</cp:keywords>
  <cp:lastModifiedBy>Egil Weider Hartberg</cp:lastModifiedBy>
  <cp:revision>325</cp:revision>
  <cp:lastPrinted>2019-10-15T18:40:33Z</cp:lastPrinted>
  <dcterms:created xsi:type="dcterms:W3CDTF">2018-12-03T11:33:32Z</dcterms:created>
  <dcterms:modified xsi:type="dcterms:W3CDTF">2019-10-16T12:30:58Z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79E171A9-806A-44B1-814B-AB88A3A83F31</vt:lpwstr>
  </property>
  <property fmtid="{D5CDD505-2E9C-101B-9397-08002B2CF9AE}" pid="3" name="ArticulatePath">
    <vt:lpwstr>Presentation2</vt:lpwstr>
  </property>
</Properties>
</file>