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8" r:id="rId3"/>
    <p:sldId id="257" r:id="rId4"/>
    <p:sldId id="259" r:id="rId5"/>
    <p:sldId id="260" r:id="rId6"/>
    <p:sldId id="262" r:id="rId7"/>
    <p:sldId id="261" r:id="rId8"/>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314"/>
    <p:restoredTop sz="95673"/>
  </p:normalViewPr>
  <p:slideViewPr>
    <p:cSldViewPr snapToGrid="0" snapToObjects="1">
      <p:cViewPr varScale="1">
        <p:scale>
          <a:sx n="65" d="100"/>
          <a:sy n="65" d="100"/>
        </p:scale>
        <p:origin x="6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32518C-BCFC-CC4A-804E-C77DC754866C}" type="datetimeFigureOut">
              <a:rPr lang="nb-NO" smtClean="0"/>
              <a:t>19.10.2019</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569766-E90E-2141-9C83-34435BC8CDD6}" type="slidenum">
              <a:rPr lang="nb-NO" smtClean="0"/>
              <a:t>‹#›</a:t>
            </a:fld>
            <a:endParaRPr lang="nb-NO"/>
          </a:p>
        </p:txBody>
      </p:sp>
    </p:spTree>
    <p:extLst>
      <p:ext uri="{BB962C8B-B14F-4D97-AF65-F5344CB8AC3E}">
        <p14:creationId xmlns:p14="http://schemas.microsoft.com/office/powerpoint/2010/main" val="1148521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Et</a:t>
            </a:r>
            <a:r>
              <a:rPr lang="nb-NO" baseline="0" dirty="0" smtClean="0"/>
              <a:t> hovedspørsmål: </a:t>
            </a:r>
          </a:p>
          <a:p>
            <a:r>
              <a:rPr lang="nb-NO" baseline="0" dirty="0" smtClean="0"/>
              <a:t>Kan jeg, i samspill med kolleger på jobben og andre samtalepartnere, utvikle en så godt bekjentskap med nøkkelbegrepene i fagfornyelsen at jeg kan tenke på dem som byggeklosser i kiste full av farger og former. Byggeklosser jeg kan sette sammen på nye og spennende måter hver dag, byggeklosser jeg kan kjenne igjen når jeg ser på nyheter, leser nyheter, leser bøker, </a:t>
            </a:r>
            <a:r>
              <a:rPr lang="nb-NO" baseline="0" dirty="0" err="1" smtClean="0"/>
              <a:t>tegneserierer</a:t>
            </a:r>
            <a:r>
              <a:rPr lang="nb-NO" baseline="0" dirty="0" smtClean="0"/>
              <a:t> osv. </a:t>
            </a:r>
            <a:endParaRPr lang="nb-NO" dirty="0"/>
          </a:p>
        </p:txBody>
      </p:sp>
      <p:sp>
        <p:nvSpPr>
          <p:cNvPr id="4" name="Plassholder for lysbildenummer 3"/>
          <p:cNvSpPr>
            <a:spLocks noGrp="1"/>
          </p:cNvSpPr>
          <p:nvPr>
            <p:ph type="sldNum" sz="quarter" idx="10"/>
          </p:nvPr>
        </p:nvSpPr>
        <p:spPr/>
        <p:txBody>
          <a:bodyPr/>
          <a:lstStyle/>
          <a:p>
            <a:fld id="{C612B1C0-212F-824F-97CD-45B13A435902}" type="slidenum">
              <a:rPr lang="nb-NO" smtClean="0"/>
              <a:t>2</a:t>
            </a:fld>
            <a:endParaRPr lang="nb-NO"/>
          </a:p>
        </p:txBody>
      </p:sp>
    </p:spTree>
    <p:extLst>
      <p:ext uri="{BB962C8B-B14F-4D97-AF65-F5344CB8AC3E}">
        <p14:creationId xmlns:p14="http://schemas.microsoft.com/office/powerpoint/2010/main" val="1107332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Rakels utforsking av native </a:t>
            </a:r>
            <a:r>
              <a:rPr lang="nb-NO" dirty="0" err="1" smtClean="0"/>
              <a:t>americans</a:t>
            </a:r>
            <a:r>
              <a:rPr lang="nb-NO" dirty="0" smtClean="0"/>
              <a:t> right to </a:t>
            </a:r>
            <a:r>
              <a:rPr lang="nb-NO" dirty="0" err="1" smtClean="0"/>
              <a:t>education</a:t>
            </a:r>
            <a:r>
              <a:rPr lang="nb-NO" dirty="0" smtClean="0"/>
              <a:t> in Norway </a:t>
            </a:r>
            <a:endParaRPr lang="nb-NO" dirty="0"/>
          </a:p>
        </p:txBody>
      </p:sp>
      <p:sp>
        <p:nvSpPr>
          <p:cNvPr id="4" name="Plassholder for lysbildenummer 3"/>
          <p:cNvSpPr>
            <a:spLocks noGrp="1"/>
          </p:cNvSpPr>
          <p:nvPr>
            <p:ph type="sldNum" sz="quarter" idx="10"/>
          </p:nvPr>
        </p:nvSpPr>
        <p:spPr/>
        <p:txBody>
          <a:bodyPr/>
          <a:lstStyle/>
          <a:p>
            <a:fld id="{7C569766-E90E-2141-9C83-34435BC8CDD6}" type="slidenum">
              <a:rPr lang="nb-NO" smtClean="0"/>
              <a:t>3</a:t>
            </a:fld>
            <a:endParaRPr lang="nb-NO"/>
          </a:p>
        </p:txBody>
      </p:sp>
    </p:spTree>
    <p:extLst>
      <p:ext uri="{BB962C8B-B14F-4D97-AF65-F5344CB8AC3E}">
        <p14:creationId xmlns:p14="http://schemas.microsoft.com/office/powerpoint/2010/main" val="1377685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Vi kan undersøke og stille spørsmål ved ulike trinns utforming av garderobesystemet. Om garderoben fremstår som ryddig eller</a:t>
            </a:r>
            <a:r>
              <a:rPr lang="nb-NO" baseline="0" dirty="0" smtClean="0"/>
              <a:t> rotete, om mange/flere klasser har samme preg, om vi kan identifisere kjønn knytta fra garderoben og hvorfor? Om vi kan identifisere moter og </a:t>
            </a:r>
            <a:r>
              <a:rPr lang="nb-NO" baseline="0" dirty="0" err="1" smtClean="0"/>
              <a:t>rtender</a:t>
            </a:r>
            <a:r>
              <a:rPr lang="nb-NO" baseline="0" dirty="0" smtClean="0"/>
              <a:t> fra garderoben og hvorfor. </a:t>
            </a:r>
          </a:p>
          <a:p>
            <a:r>
              <a:rPr lang="nb-NO" baseline="0" dirty="0" err="1" smtClean="0"/>
              <a:t>Rales</a:t>
            </a:r>
            <a:r>
              <a:rPr lang="nb-NO" baseline="0" dirty="0" smtClean="0"/>
              <a:t> femteklasseårosjekt der hun og medeleven </a:t>
            </a:r>
            <a:r>
              <a:rPr lang="nb-NO" baseline="0" dirty="0" err="1" smtClean="0"/>
              <a:t>undeersøkte</a:t>
            </a:r>
            <a:r>
              <a:rPr lang="nb-NO" baseline="0" dirty="0" smtClean="0"/>
              <a:t> rammevilkårene for fri utfoldelse i friminuttene gjennom en komparativ </a:t>
            </a:r>
            <a:r>
              <a:rPr lang="nb-NO" baseline="0" dirty="0" err="1" smtClean="0"/>
              <a:t>unedrsøkelse</a:t>
            </a:r>
            <a:r>
              <a:rPr lang="nb-NO" baseline="0" dirty="0" smtClean="0"/>
              <a:t> av skolegårdene ved tre skoler. </a:t>
            </a:r>
            <a:r>
              <a:rPr lang="nb-NO" baseline="0" dirty="0" err="1" smtClean="0"/>
              <a:t>Rollsløkka</a:t>
            </a:r>
            <a:r>
              <a:rPr lang="nb-NO" baseline="0" dirty="0" smtClean="0"/>
              <a:t>, steinerskolen og deres egen; Ridabu skole:- </a:t>
            </a:r>
          </a:p>
          <a:p>
            <a:r>
              <a:rPr lang="nb-NO" baseline="0" dirty="0" smtClean="0"/>
              <a:t>Årsak: den ene eleven hadde fritidsaktivitet knyttet til to av skolene og begynte å reflektere over hvor stor forskjell det var på </a:t>
            </a:r>
            <a:r>
              <a:rPr lang="nb-NO" baseline="0" dirty="0" err="1" smtClean="0"/>
              <a:t>uteområdenen</a:t>
            </a:r>
            <a:r>
              <a:rPr lang="nb-NO" baseline="0" dirty="0" smtClean="0"/>
              <a:t> og de mulighetene de gav for elevenes aktiviteter og opplevelse </a:t>
            </a:r>
            <a:r>
              <a:rPr lang="nb-NO" baseline="0" smtClean="0"/>
              <a:t>av friminuttene. </a:t>
            </a:r>
            <a:endParaRPr lang="nb-NO" dirty="0"/>
          </a:p>
        </p:txBody>
      </p:sp>
      <p:sp>
        <p:nvSpPr>
          <p:cNvPr id="4" name="Plassholder for lysbildenummer 3"/>
          <p:cNvSpPr>
            <a:spLocks noGrp="1"/>
          </p:cNvSpPr>
          <p:nvPr>
            <p:ph type="sldNum" sz="quarter" idx="10"/>
          </p:nvPr>
        </p:nvSpPr>
        <p:spPr/>
        <p:txBody>
          <a:bodyPr/>
          <a:lstStyle/>
          <a:p>
            <a:fld id="{7C569766-E90E-2141-9C83-34435BC8CDD6}" type="slidenum">
              <a:rPr lang="nb-NO" smtClean="0"/>
              <a:t>6</a:t>
            </a:fld>
            <a:endParaRPr lang="nb-NO"/>
          </a:p>
        </p:txBody>
      </p:sp>
    </p:spTree>
    <p:extLst>
      <p:ext uri="{BB962C8B-B14F-4D97-AF65-F5344CB8AC3E}">
        <p14:creationId xmlns:p14="http://schemas.microsoft.com/office/powerpoint/2010/main" val="3807041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Vi som voksne: </a:t>
            </a:r>
          </a:p>
          <a:p>
            <a:r>
              <a:rPr lang="nb-NO" dirty="0" smtClean="0"/>
              <a:t>Den Canadiske presidenten ble tatt for</a:t>
            </a:r>
            <a:r>
              <a:rPr lang="nb-NO" baseline="0" dirty="0" smtClean="0"/>
              <a:t> å ha malt ansiktet sitt svart og gått som svart person på en utkledningsfest. Dette var for en femten tjue år side. </a:t>
            </a:r>
          </a:p>
          <a:p>
            <a:r>
              <a:rPr lang="nb-NO" baseline="0" dirty="0" smtClean="0"/>
              <a:t>Vår finansminister ble tatt for å kle seg ut som </a:t>
            </a:r>
            <a:r>
              <a:rPr lang="nb-NO" baseline="0" dirty="0" err="1" smtClean="0"/>
              <a:t>Pochahontas</a:t>
            </a:r>
            <a:r>
              <a:rPr lang="nb-NO" baseline="0" dirty="0" smtClean="0"/>
              <a:t>. Gro Harlem Brundtland (som ingen elever i dag vet hvem er) ble nektet å bære samekofte på åttitallet. </a:t>
            </a:r>
          </a:p>
          <a:p>
            <a:r>
              <a:rPr lang="nb-NO" baseline="0" dirty="0" smtClean="0"/>
              <a:t>Hvorfor er dette kontroversielt. </a:t>
            </a:r>
          </a:p>
          <a:p>
            <a:r>
              <a:rPr lang="nb-NO" baseline="0" dirty="0" smtClean="0"/>
              <a:t>Jeg lærte om «</a:t>
            </a:r>
            <a:r>
              <a:rPr lang="nb-NO" baseline="0" dirty="0" err="1" smtClean="0"/>
              <a:t>black</a:t>
            </a:r>
            <a:r>
              <a:rPr lang="nb-NO" baseline="0" dirty="0" smtClean="0"/>
              <a:t> face» som uttrykk og praksis på teateret i USA nylig. Hvite skuespillere malte seg svarte fordi det ikke var tenkelig at svarte kunne være skuespillere. </a:t>
            </a:r>
          </a:p>
        </p:txBody>
      </p:sp>
      <p:sp>
        <p:nvSpPr>
          <p:cNvPr id="4" name="Plassholder for lysbildenummer 3"/>
          <p:cNvSpPr>
            <a:spLocks noGrp="1"/>
          </p:cNvSpPr>
          <p:nvPr>
            <p:ph type="sldNum" sz="quarter" idx="10"/>
          </p:nvPr>
        </p:nvSpPr>
        <p:spPr/>
        <p:txBody>
          <a:bodyPr/>
          <a:lstStyle/>
          <a:p>
            <a:fld id="{7C569766-E90E-2141-9C83-34435BC8CDD6}" type="slidenum">
              <a:rPr lang="nb-NO" smtClean="0"/>
              <a:t>7</a:t>
            </a:fld>
            <a:endParaRPr lang="nb-NO"/>
          </a:p>
        </p:txBody>
      </p:sp>
    </p:spTree>
    <p:extLst>
      <p:ext uri="{BB962C8B-B14F-4D97-AF65-F5344CB8AC3E}">
        <p14:creationId xmlns:p14="http://schemas.microsoft.com/office/powerpoint/2010/main" val="588676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smtClean="0"/>
              <a:t>Klikk for å redigere tittelstil</a:t>
            </a:r>
            <a:endParaRPr lang="nb-NO"/>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30EA84BE-063D-E940-90C7-21D790F81EF2}" type="datetimeFigureOut">
              <a:rPr lang="nb-NO" smtClean="0"/>
              <a:t>19.10.2019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409A168-310D-1B48-B127-890D44749321}" type="slidenum">
              <a:rPr lang="nb-NO" smtClean="0"/>
              <a:t>‹#›</a:t>
            </a:fld>
            <a:endParaRPr lang="nb-NO"/>
          </a:p>
        </p:txBody>
      </p:sp>
    </p:spTree>
    <p:extLst>
      <p:ext uri="{BB962C8B-B14F-4D97-AF65-F5344CB8AC3E}">
        <p14:creationId xmlns:p14="http://schemas.microsoft.com/office/powerpoint/2010/main" val="723040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30EA84BE-063D-E940-90C7-21D790F81EF2}" type="datetimeFigureOut">
              <a:rPr lang="nb-NO" smtClean="0"/>
              <a:t>19.10.2019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409A168-310D-1B48-B127-890D44749321}" type="slidenum">
              <a:rPr lang="nb-NO" smtClean="0"/>
              <a:t>‹#›</a:t>
            </a:fld>
            <a:endParaRPr lang="nb-NO"/>
          </a:p>
        </p:txBody>
      </p:sp>
    </p:spTree>
    <p:extLst>
      <p:ext uri="{BB962C8B-B14F-4D97-AF65-F5344CB8AC3E}">
        <p14:creationId xmlns:p14="http://schemas.microsoft.com/office/powerpoint/2010/main" val="1939457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30EA84BE-063D-E940-90C7-21D790F81EF2}" type="datetimeFigureOut">
              <a:rPr lang="nb-NO" smtClean="0"/>
              <a:t>19.10.2019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409A168-310D-1B48-B127-890D44749321}" type="slidenum">
              <a:rPr lang="nb-NO" smtClean="0"/>
              <a:t>‹#›</a:t>
            </a:fld>
            <a:endParaRPr lang="nb-NO"/>
          </a:p>
        </p:txBody>
      </p:sp>
    </p:spTree>
    <p:extLst>
      <p:ext uri="{BB962C8B-B14F-4D97-AF65-F5344CB8AC3E}">
        <p14:creationId xmlns:p14="http://schemas.microsoft.com/office/powerpoint/2010/main" val="1332205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30EA84BE-063D-E940-90C7-21D790F81EF2}" type="datetimeFigureOut">
              <a:rPr lang="nb-NO" smtClean="0"/>
              <a:t>19.10.2019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409A168-310D-1B48-B127-890D44749321}" type="slidenum">
              <a:rPr lang="nb-NO" smtClean="0"/>
              <a:t>‹#›</a:t>
            </a:fld>
            <a:endParaRPr lang="nb-NO"/>
          </a:p>
        </p:txBody>
      </p:sp>
    </p:spTree>
    <p:extLst>
      <p:ext uri="{BB962C8B-B14F-4D97-AF65-F5344CB8AC3E}">
        <p14:creationId xmlns:p14="http://schemas.microsoft.com/office/powerpoint/2010/main" val="439847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smtClean="0"/>
              <a:t>Klikk for å redigere tittelstil</a:t>
            </a:r>
            <a:endParaRPr lang="nb-NO"/>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30EA84BE-063D-E940-90C7-21D790F81EF2}" type="datetimeFigureOut">
              <a:rPr lang="nb-NO" smtClean="0"/>
              <a:t>19.10.2019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409A168-310D-1B48-B127-890D44749321}" type="slidenum">
              <a:rPr lang="nb-NO" smtClean="0"/>
              <a:t>‹#›</a:t>
            </a:fld>
            <a:endParaRPr lang="nb-NO"/>
          </a:p>
        </p:txBody>
      </p:sp>
    </p:spTree>
    <p:extLst>
      <p:ext uri="{BB962C8B-B14F-4D97-AF65-F5344CB8AC3E}">
        <p14:creationId xmlns:p14="http://schemas.microsoft.com/office/powerpoint/2010/main" val="593333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838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172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30EA84BE-063D-E940-90C7-21D790F81EF2}" type="datetimeFigureOut">
              <a:rPr lang="nb-NO" smtClean="0"/>
              <a:t>19.10.2019</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409A168-310D-1B48-B127-890D44749321}" type="slidenum">
              <a:rPr lang="nb-NO" smtClean="0"/>
              <a:t>‹#›</a:t>
            </a:fld>
            <a:endParaRPr lang="nb-NO"/>
          </a:p>
        </p:txBody>
      </p:sp>
    </p:spTree>
    <p:extLst>
      <p:ext uri="{BB962C8B-B14F-4D97-AF65-F5344CB8AC3E}">
        <p14:creationId xmlns:p14="http://schemas.microsoft.com/office/powerpoint/2010/main" val="212409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smtClean="0"/>
              <a:t>Klikk for å redigere tittelstil</a:t>
            </a:r>
            <a:endParaRPr lang="nb-NO"/>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30EA84BE-063D-E940-90C7-21D790F81EF2}" type="datetimeFigureOut">
              <a:rPr lang="nb-NO" smtClean="0"/>
              <a:t>19.10.2019</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F409A168-310D-1B48-B127-890D44749321}" type="slidenum">
              <a:rPr lang="nb-NO" smtClean="0"/>
              <a:t>‹#›</a:t>
            </a:fld>
            <a:endParaRPr lang="nb-NO"/>
          </a:p>
        </p:txBody>
      </p:sp>
    </p:spTree>
    <p:extLst>
      <p:ext uri="{BB962C8B-B14F-4D97-AF65-F5344CB8AC3E}">
        <p14:creationId xmlns:p14="http://schemas.microsoft.com/office/powerpoint/2010/main" val="26262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30EA84BE-063D-E940-90C7-21D790F81EF2}" type="datetimeFigureOut">
              <a:rPr lang="nb-NO" smtClean="0"/>
              <a:t>19.10.2019</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F409A168-310D-1B48-B127-890D44749321}" type="slidenum">
              <a:rPr lang="nb-NO" smtClean="0"/>
              <a:t>‹#›</a:t>
            </a:fld>
            <a:endParaRPr lang="nb-NO"/>
          </a:p>
        </p:txBody>
      </p:sp>
    </p:spTree>
    <p:extLst>
      <p:ext uri="{BB962C8B-B14F-4D97-AF65-F5344CB8AC3E}">
        <p14:creationId xmlns:p14="http://schemas.microsoft.com/office/powerpoint/2010/main" val="968851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30EA84BE-063D-E940-90C7-21D790F81EF2}" type="datetimeFigureOut">
              <a:rPr lang="nb-NO" smtClean="0"/>
              <a:t>19.10.2019</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F409A168-310D-1B48-B127-890D44749321}" type="slidenum">
              <a:rPr lang="nb-NO" smtClean="0"/>
              <a:t>‹#›</a:t>
            </a:fld>
            <a:endParaRPr lang="nb-NO"/>
          </a:p>
        </p:txBody>
      </p:sp>
    </p:spTree>
    <p:extLst>
      <p:ext uri="{BB962C8B-B14F-4D97-AF65-F5344CB8AC3E}">
        <p14:creationId xmlns:p14="http://schemas.microsoft.com/office/powerpoint/2010/main" val="219848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30EA84BE-063D-E940-90C7-21D790F81EF2}" type="datetimeFigureOut">
              <a:rPr lang="nb-NO" smtClean="0"/>
              <a:t>19.10.2019</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409A168-310D-1B48-B127-890D44749321}" type="slidenum">
              <a:rPr lang="nb-NO" smtClean="0"/>
              <a:t>‹#›</a:t>
            </a:fld>
            <a:endParaRPr lang="nb-NO"/>
          </a:p>
        </p:txBody>
      </p:sp>
    </p:spTree>
    <p:extLst>
      <p:ext uri="{BB962C8B-B14F-4D97-AF65-F5344CB8AC3E}">
        <p14:creationId xmlns:p14="http://schemas.microsoft.com/office/powerpoint/2010/main" val="667702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30EA84BE-063D-E940-90C7-21D790F81EF2}" type="datetimeFigureOut">
              <a:rPr lang="nb-NO" smtClean="0"/>
              <a:t>19.10.2019</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409A168-310D-1B48-B127-890D44749321}" type="slidenum">
              <a:rPr lang="nb-NO" smtClean="0"/>
              <a:t>‹#›</a:t>
            </a:fld>
            <a:endParaRPr lang="nb-NO"/>
          </a:p>
        </p:txBody>
      </p:sp>
    </p:spTree>
    <p:extLst>
      <p:ext uri="{BB962C8B-B14F-4D97-AF65-F5344CB8AC3E}">
        <p14:creationId xmlns:p14="http://schemas.microsoft.com/office/powerpoint/2010/main" val="144808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EA84BE-063D-E940-90C7-21D790F81EF2}" type="datetimeFigureOut">
              <a:rPr lang="nb-NO" smtClean="0"/>
              <a:t>19.10.2019</a:t>
            </a:fld>
            <a:endParaRPr lang="nb-NO"/>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09A168-310D-1B48-B127-890D44749321}" type="slidenum">
              <a:rPr lang="nb-NO" smtClean="0"/>
              <a:t>‹#›</a:t>
            </a:fld>
            <a:endParaRPr lang="nb-NO"/>
          </a:p>
        </p:txBody>
      </p:sp>
    </p:spTree>
    <p:extLst>
      <p:ext uri="{BB962C8B-B14F-4D97-AF65-F5344CB8AC3E}">
        <p14:creationId xmlns:p14="http://schemas.microsoft.com/office/powerpoint/2010/main" val="1114198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udir.no/laring-og-trivsel/lareplanverket/overordnet-del/opplaringens-verdigrunnlag/demokrati-og-medvirkning/" TargetMode="External"/><Relationship Id="rId3" Type="http://schemas.openxmlformats.org/officeDocument/2006/relationships/hyperlink" Target="https://www.udir.no/laring-og-trivsel/lareplanverket/overordnet-del/opplaringens-verdigrunnlag/menneskeverdet/" TargetMode="External"/><Relationship Id="rId7" Type="http://schemas.openxmlformats.org/officeDocument/2006/relationships/hyperlink" Target="https://www.udir.no/laring-og-trivsel/lareplanverket/overordnet-del/opplaringens-verdigrunnlag/respekt-for-naturen-og-miljobevissthet/"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hyperlink" Target="https://www.udir.no/laring-og-trivsel/lareplanverket/overordnet-del/opplaringens-verdigrunnlag/1.4-skaperglede-engasjement-og-utforskertrang/" TargetMode="External"/><Relationship Id="rId5" Type="http://schemas.openxmlformats.org/officeDocument/2006/relationships/hyperlink" Target="https://www.udir.no/laring-og-trivsel/lareplanverket/overordnet-del/opplaringens-verdigrunnlag/kritisk-tenkning-og-etisk-bevissthet/" TargetMode="External"/><Relationship Id="rId4" Type="http://schemas.openxmlformats.org/officeDocument/2006/relationships/hyperlink" Target="https://www.udir.no/laring-og-trivsel/lareplanverket/overordnet-del/opplaringens-verdigrunnlag/identitet-og-kulturelt-mangfold/"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normAutofit fontScale="90000"/>
          </a:bodyPr>
          <a:lstStyle/>
          <a:p>
            <a:r>
              <a:rPr lang="nb-NO" dirty="0" smtClean="0"/>
              <a:t>Samfunnsfagets kjerneverdier</a:t>
            </a:r>
            <a:br>
              <a:rPr lang="nb-NO" dirty="0" smtClean="0"/>
            </a:br>
            <a:r>
              <a:rPr lang="nb-NO" sz="4900" dirty="0" smtClean="0"/>
              <a:t>Eksempler og konkretiseringer </a:t>
            </a:r>
            <a:endParaRPr lang="nb-NO" sz="4900" dirty="0"/>
          </a:p>
        </p:txBody>
      </p:sp>
      <p:sp>
        <p:nvSpPr>
          <p:cNvPr id="3" name="Undertittel 2"/>
          <p:cNvSpPr>
            <a:spLocks noGrp="1"/>
          </p:cNvSpPr>
          <p:nvPr>
            <p:ph type="subTitle" idx="1"/>
          </p:nvPr>
        </p:nvSpPr>
        <p:spPr/>
        <p:txBody>
          <a:bodyPr/>
          <a:lstStyle/>
          <a:p>
            <a:r>
              <a:rPr lang="nb-NO" dirty="0" err="1" smtClean="0"/>
              <a:t>Dekomp</a:t>
            </a:r>
            <a:r>
              <a:rPr lang="nb-NO" dirty="0" smtClean="0"/>
              <a:t>, Fagfornyelsen samfunnsfag, Lillehammer Rådhus</a:t>
            </a:r>
          </a:p>
          <a:p>
            <a:r>
              <a:rPr lang="nb-NO" smtClean="0"/>
              <a:t>18. </a:t>
            </a:r>
            <a:r>
              <a:rPr lang="nb-NO" dirty="0" smtClean="0"/>
              <a:t>Oktober 2019</a:t>
            </a:r>
          </a:p>
          <a:p>
            <a:r>
              <a:rPr lang="nb-NO" dirty="0" smtClean="0"/>
              <a:t>Inger </a:t>
            </a:r>
            <a:r>
              <a:rPr lang="nb-NO" dirty="0"/>
              <a:t>M</a:t>
            </a:r>
            <a:r>
              <a:rPr lang="nb-NO" dirty="0" smtClean="0"/>
              <a:t>okkelbost Haug </a:t>
            </a:r>
            <a:endParaRPr lang="nb-NO" dirty="0"/>
          </a:p>
        </p:txBody>
      </p:sp>
    </p:spTree>
    <p:extLst>
      <p:ext uri="{BB962C8B-B14F-4D97-AF65-F5344CB8AC3E}">
        <p14:creationId xmlns:p14="http://schemas.microsoft.com/office/powerpoint/2010/main" val="2132114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 </a:t>
            </a:r>
            <a:r>
              <a:rPr lang="nb-NO" dirty="0"/>
              <a:t>L</a:t>
            </a:r>
            <a:r>
              <a:rPr lang="nb-NO" dirty="0" smtClean="0"/>
              <a:t>iv, læring og fagfornyelse </a:t>
            </a:r>
            <a:endParaRPr lang="nb-NO" dirty="0"/>
          </a:p>
        </p:txBody>
      </p:sp>
      <p:sp>
        <p:nvSpPr>
          <p:cNvPr id="3" name="Plassholder for innhold 2"/>
          <p:cNvSpPr>
            <a:spLocks noGrp="1"/>
          </p:cNvSpPr>
          <p:nvPr>
            <p:ph sz="half" idx="1"/>
          </p:nvPr>
        </p:nvSpPr>
        <p:spPr/>
        <p:txBody>
          <a:bodyPr>
            <a:normAutofit fontScale="77500" lnSpcReduction="20000"/>
          </a:bodyPr>
          <a:lstStyle/>
          <a:p>
            <a:pPr marL="0" indent="0">
              <a:buNone/>
            </a:pPr>
            <a:endParaRPr lang="nb-NO" b="1" dirty="0" smtClean="0">
              <a:hlinkClick r:id=""/>
            </a:endParaRPr>
          </a:p>
          <a:p>
            <a:r>
              <a:rPr lang="nb-NO" b="1" dirty="0" smtClean="0">
                <a:hlinkClick r:id=""/>
              </a:rPr>
              <a:t>Opplæringens verdigrunnlag</a:t>
            </a:r>
            <a:endParaRPr lang="nb-NO" b="1" dirty="0" smtClean="0"/>
          </a:p>
          <a:p>
            <a:endParaRPr lang="nb-NO" b="1" dirty="0">
              <a:hlinkClick r:id="rId3"/>
            </a:endParaRPr>
          </a:p>
          <a:p>
            <a:pPr>
              <a:buFont typeface="Wingdings" charset="2"/>
              <a:buChar char="Ø"/>
            </a:pPr>
            <a:r>
              <a:rPr lang="nb-NO" dirty="0" smtClean="0">
                <a:hlinkClick r:id="rId3"/>
              </a:rPr>
              <a:t>Menneskeverdet</a:t>
            </a:r>
            <a:endParaRPr lang="nb-NO" dirty="0"/>
          </a:p>
          <a:p>
            <a:pPr>
              <a:buFont typeface="Wingdings" charset="2"/>
              <a:buChar char="Ø"/>
            </a:pPr>
            <a:r>
              <a:rPr lang="nb-NO" dirty="0" smtClean="0">
                <a:hlinkClick r:id="rId4"/>
              </a:rPr>
              <a:t>Identitet </a:t>
            </a:r>
            <a:r>
              <a:rPr lang="nb-NO" dirty="0">
                <a:hlinkClick r:id="rId4"/>
              </a:rPr>
              <a:t>og kulturelt mangfold</a:t>
            </a:r>
            <a:endParaRPr lang="nb-NO" dirty="0"/>
          </a:p>
          <a:p>
            <a:pPr>
              <a:buFont typeface="Wingdings" charset="2"/>
              <a:buChar char="Ø"/>
            </a:pPr>
            <a:r>
              <a:rPr lang="nb-NO" dirty="0" smtClean="0">
                <a:hlinkClick r:id="rId5"/>
              </a:rPr>
              <a:t>Kritisk </a:t>
            </a:r>
            <a:r>
              <a:rPr lang="nb-NO" dirty="0">
                <a:hlinkClick r:id="rId5"/>
              </a:rPr>
              <a:t>tenkning og etisk bevissthet</a:t>
            </a:r>
            <a:endParaRPr lang="nb-NO" dirty="0"/>
          </a:p>
          <a:p>
            <a:pPr>
              <a:buFont typeface="Wingdings" charset="2"/>
              <a:buChar char="Ø"/>
            </a:pPr>
            <a:r>
              <a:rPr lang="nb-NO" dirty="0" smtClean="0">
                <a:hlinkClick r:id="rId6"/>
              </a:rPr>
              <a:t>Skaperglede</a:t>
            </a:r>
            <a:r>
              <a:rPr lang="nb-NO" dirty="0">
                <a:hlinkClick r:id="rId6"/>
              </a:rPr>
              <a:t>, engasjement og utforskertrang</a:t>
            </a:r>
            <a:endParaRPr lang="nb-NO" dirty="0"/>
          </a:p>
          <a:p>
            <a:pPr>
              <a:buFont typeface="Wingdings" charset="2"/>
              <a:buChar char="Ø"/>
            </a:pPr>
            <a:r>
              <a:rPr lang="nb-NO" dirty="0" smtClean="0">
                <a:hlinkClick r:id="rId7"/>
              </a:rPr>
              <a:t>Respekt </a:t>
            </a:r>
            <a:r>
              <a:rPr lang="nb-NO" dirty="0">
                <a:hlinkClick r:id="rId7"/>
              </a:rPr>
              <a:t>for naturen og miljøbevissthet</a:t>
            </a:r>
            <a:endParaRPr lang="nb-NO" dirty="0"/>
          </a:p>
          <a:p>
            <a:pPr>
              <a:buFont typeface="Wingdings" charset="2"/>
              <a:buChar char="Ø"/>
            </a:pPr>
            <a:r>
              <a:rPr lang="nb-NO" dirty="0" smtClean="0">
                <a:hlinkClick r:id="rId8"/>
              </a:rPr>
              <a:t>Demokrati </a:t>
            </a:r>
            <a:r>
              <a:rPr lang="nb-NO" dirty="0">
                <a:hlinkClick r:id="rId8"/>
              </a:rPr>
              <a:t>og </a:t>
            </a:r>
            <a:r>
              <a:rPr lang="nb-NO" dirty="0" smtClean="0">
                <a:hlinkClick r:id="rId8"/>
              </a:rPr>
              <a:t>medvirkning</a:t>
            </a:r>
            <a:endParaRPr lang="nb-NO" dirty="0" smtClean="0"/>
          </a:p>
          <a:p>
            <a:pPr>
              <a:buFont typeface="Wingdings" charset="2"/>
              <a:buChar char="Ø"/>
            </a:pPr>
            <a:endParaRPr lang="nb-NO" dirty="0"/>
          </a:p>
          <a:p>
            <a:pPr marL="0" indent="0">
              <a:buNone/>
            </a:pPr>
            <a:endParaRPr lang="nb-NO" dirty="0"/>
          </a:p>
        </p:txBody>
      </p:sp>
      <p:sp>
        <p:nvSpPr>
          <p:cNvPr id="4" name="Plassholder for innhold 3"/>
          <p:cNvSpPr>
            <a:spLocks noGrp="1"/>
          </p:cNvSpPr>
          <p:nvPr>
            <p:ph sz="half" idx="2"/>
          </p:nvPr>
        </p:nvSpPr>
        <p:spPr/>
        <p:txBody>
          <a:bodyPr>
            <a:normAutofit fontScale="77500" lnSpcReduction="20000"/>
          </a:bodyPr>
          <a:lstStyle/>
          <a:p>
            <a:pPr marL="0" indent="0">
              <a:buNone/>
            </a:pPr>
            <a:endParaRPr lang="nb-NO" dirty="0" smtClean="0"/>
          </a:p>
          <a:p>
            <a:pPr marL="0" indent="0">
              <a:buNone/>
            </a:pPr>
            <a:r>
              <a:rPr lang="nb-NO" dirty="0" smtClean="0">
                <a:solidFill>
                  <a:srgbClr val="FF0000"/>
                </a:solidFill>
              </a:rPr>
              <a:t>Kjerneelementer </a:t>
            </a:r>
            <a:r>
              <a:rPr lang="nb-NO" dirty="0">
                <a:solidFill>
                  <a:srgbClr val="FF0000"/>
                </a:solidFill>
              </a:rPr>
              <a:t>i Samfunnsfag: </a:t>
            </a:r>
          </a:p>
          <a:p>
            <a:pPr lvl="1">
              <a:buFont typeface="Wingdings" charset="2"/>
              <a:buChar char="Ø"/>
            </a:pPr>
            <a:r>
              <a:rPr lang="nb-NO" dirty="0">
                <a:solidFill>
                  <a:srgbClr val="7030A0"/>
                </a:solidFill>
              </a:rPr>
              <a:t>Undring og utforskning</a:t>
            </a:r>
          </a:p>
          <a:p>
            <a:pPr lvl="1">
              <a:buFont typeface="Wingdings" charset="2"/>
              <a:buChar char="Ø"/>
            </a:pPr>
            <a:r>
              <a:rPr lang="nb-NO" dirty="0">
                <a:solidFill>
                  <a:srgbClr val="7030A0"/>
                </a:solidFill>
              </a:rPr>
              <a:t>Samfunnskritisk tenkning og sammenhenger</a:t>
            </a:r>
          </a:p>
          <a:p>
            <a:pPr lvl="1">
              <a:buFont typeface="Wingdings" charset="2"/>
              <a:buChar char="Ø"/>
            </a:pPr>
            <a:r>
              <a:rPr lang="nb-NO" dirty="0">
                <a:solidFill>
                  <a:srgbClr val="FF0000"/>
                </a:solidFill>
              </a:rPr>
              <a:t>Demokrati og medborgerskap</a:t>
            </a:r>
          </a:p>
          <a:p>
            <a:pPr lvl="1">
              <a:buFont typeface="Wingdings" charset="2"/>
              <a:buChar char="Ø"/>
            </a:pPr>
            <a:r>
              <a:rPr lang="nb-NO" dirty="0">
                <a:solidFill>
                  <a:schemeClr val="accent6">
                    <a:lumMod val="75000"/>
                  </a:schemeClr>
                </a:solidFill>
              </a:rPr>
              <a:t>Bærekraftig utvikling</a:t>
            </a:r>
          </a:p>
          <a:p>
            <a:pPr lvl="1">
              <a:buFont typeface="Wingdings" charset="2"/>
              <a:buChar char="Ø"/>
            </a:pPr>
            <a:r>
              <a:rPr lang="nb-NO" dirty="0">
                <a:solidFill>
                  <a:srgbClr val="FF0000"/>
                </a:solidFill>
              </a:rPr>
              <a:t>Identitetsutvikling og fellesskap</a:t>
            </a:r>
          </a:p>
          <a:p>
            <a:r>
              <a:rPr lang="nb-NO" dirty="0">
                <a:solidFill>
                  <a:srgbClr val="FF0000"/>
                </a:solidFill>
              </a:rPr>
              <a:t>Endring: </a:t>
            </a:r>
          </a:p>
          <a:p>
            <a:pPr lvl="1">
              <a:buFont typeface="Wingdings" charset="2"/>
              <a:buChar char="Ø"/>
            </a:pPr>
            <a:r>
              <a:rPr lang="nb-NO" sz="2000" dirty="0"/>
              <a:t>større forståelse for faget gjennom økt vekt på </a:t>
            </a:r>
            <a:r>
              <a:rPr lang="nb-NO" sz="2000" dirty="0" smtClean="0">
                <a:solidFill>
                  <a:srgbClr val="FF0000"/>
                </a:solidFill>
              </a:rPr>
              <a:t>metode</a:t>
            </a:r>
            <a:endParaRPr lang="nb-NO" sz="2000" dirty="0">
              <a:solidFill>
                <a:srgbClr val="FF0000"/>
              </a:solidFill>
            </a:endParaRPr>
          </a:p>
          <a:p>
            <a:pPr lvl="1">
              <a:buFont typeface="Wingdings" charset="2"/>
              <a:buChar char="Ø"/>
            </a:pPr>
            <a:r>
              <a:rPr lang="nb-NO" sz="2000" dirty="0"/>
              <a:t>tydeligere </a:t>
            </a:r>
            <a:r>
              <a:rPr lang="nb-NO" sz="2000" dirty="0">
                <a:solidFill>
                  <a:srgbClr val="FF0000"/>
                </a:solidFill>
              </a:rPr>
              <a:t>sammenheng</a:t>
            </a:r>
            <a:r>
              <a:rPr lang="nb-NO" sz="2000" dirty="0"/>
              <a:t> mellom geografi, historie og </a:t>
            </a:r>
            <a:r>
              <a:rPr lang="nb-NO" sz="2000" dirty="0" smtClean="0"/>
              <a:t>samfunnskunnskap</a:t>
            </a:r>
          </a:p>
          <a:p>
            <a:pPr lvl="1">
              <a:buFont typeface="Wingdings" charset="2"/>
              <a:buChar char="Ø"/>
            </a:pPr>
            <a:r>
              <a:rPr lang="nb-NO" sz="2000" dirty="0" smtClean="0"/>
              <a:t>utgangspunkt i </a:t>
            </a:r>
            <a:r>
              <a:rPr lang="nb-NO" sz="2000" dirty="0" smtClean="0">
                <a:solidFill>
                  <a:srgbClr val="FF0000"/>
                </a:solidFill>
              </a:rPr>
              <a:t>tverrfaglige tema</a:t>
            </a:r>
            <a:r>
              <a:rPr lang="nb-NO" sz="2000" dirty="0" smtClean="0"/>
              <a:t>, særlig demokrati og medborgerskap og bærekraftig utvikling. </a:t>
            </a:r>
          </a:p>
          <a:p>
            <a:pPr lvl="1">
              <a:buFont typeface="Wingdings" charset="2"/>
              <a:buChar char="Ø"/>
            </a:pPr>
            <a:r>
              <a:rPr lang="nb-NO" sz="2000" dirty="0" smtClean="0"/>
              <a:t>spesielt ansvar for digitale ferdigheter</a:t>
            </a:r>
          </a:p>
          <a:p>
            <a:endParaRPr lang="nb-NO" sz="2000" dirty="0" smtClean="0"/>
          </a:p>
        </p:txBody>
      </p:sp>
    </p:spTree>
    <p:extLst>
      <p:ext uri="{BB962C8B-B14F-4D97-AF65-F5344CB8AC3E}">
        <p14:creationId xmlns:p14="http://schemas.microsoft.com/office/powerpoint/2010/main" val="9596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
                                            <p:txEl>
                                              <p:pRg st="8" end="8"/>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
                                            <p:txEl>
                                              <p:pRg st="10" end="10"/>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2. TRINN OG 4. TRINN – KOMPETANSEMÅL FRA UTKAST TIL LÆREPLAN </a:t>
            </a:r>
            <a:endParaRPr lang="nb-NO" dirty="0"/>
          </a:p>
        </p:txBody>
      </p:sp>
      <p:sp>
        <p:nvSpPr>
          <p:cNvPr id="4" name="Plassholder for innhold 3"/>
          <p:cNvSpPr>
            <a:spLocks noGrp="1"/>
          </p:cNvSpPr>
          <p:nvPr>
            <p:ph sz="half" idx="1"/>
          </p:nvPr>
        </p:nvSpPr>
        <p:spPr/>
        <p:txBody>
          <a:bodyPr>
            <a:normAutofit/>
          </a:bodyPr>
          <a:lstStyle/>
          <a:p>
            <a:pPr marL="0" indent="0">
              <a:buNone/>
            </a:pPr>
            <a:r>
              <a:rPr lang="nb-NO" dirty="0" smtClean="0"/>
              <a:t>2. TRINN: </a:t>
            </a:r>
          </a:p>
          <a:p>
            <a:pPr marL="0" indent="0">
              <a:buNone/>
            </a:pPr>
            <a:endParaRPr lang="nb-NO" dirty="0"/>
          </a:p>
          <a:p>
            <a:r>
              <a:rPr lang="nb-NO" dirty="0" smtClean="0">
                <a:solidFill>
                  <a:srgbClr val="00B050"/>
                </a:solidFill>
              </a:rPr>
              <a:t>utforske </a:t>
            </a:r>
            <a:r>
              <a:rPr lang="nb-NO" dirty="0"/>
              <a:t>og </a:t>
            </a:r>
            <a:r>
              <a:rPr lang="nb-NO" dirty="0">
                <a:solidFill>
                  <a:srgbClr val="00B050"/>
                </a:solidFill>
              </a:rPr>
              <a:t>gi døme på </a:t>
            </a:r>
            <a:r>
              <a:rPr lang="nb-NO" dirty="0" err="1"/>
              <a:t>korleis</a:t>
            </a:r>
            <a:r>
              <a:rPr lang="nb-NO" dirty="0"/>
              <a:t> barn kan </a:t>
            </a:r>
            <a:r>
              <a:rPr lang="nb-NO" dirty="0" err="1"/>
              <a:t>påverke</a:t>
            </a:r>
            <a:r>
              <a:rPr lang="nb-NO" dirty="0"/>
              <a:t> </a:t>
            </a:r>
            <a:r>
              <a:rPr lang="nb-NO" dirty="0">
                <a:solidFill>
                  <a:srgbClr val="FF0000"/>
                </a:solidFill>
              </a:rPr>
              <a:t>avgjerder</a:t>
            </a:r>
            <a:r>
              <a:rPr lang="nb-NO" dirty="0"/>
              <a:t> og samarbeide om </a:t>
            </a:r>
            <a:r>
              <a:rPr lang="nb-NO" dirty="0">
                <a:solidFill>
                  <a:srgbClr val="FF0000"/>
                </a:solidFill>
              </a:rPr>
              <a:t>demokratiske </a:t>
            </a:r>
            <a:r>
              <a:rPr lang="nb-NO" dirty="0" err="1">
                <a:solidFill>
                  <a:srgbClr val="FF0000"/>
                </a:solidFill>
              </a:rPr>
              <a:t>prosessar</a:t>
            </a:r>
            <a:endParaRPr lang="nb-NO" dirty="0">
              <a:solidFill>
                <a:srgbClr val="FF0000"/>
              </a:solidFill>
            </a:endParaRPr>
          </a:p>
        </p:txBody>
      </p:sp>
      <p:sp>
        <p:nvSpPr>
          <p:cNvPr id="5" name="Plassholder for innhold 4"/>
          <p:cNvSpPr>
            <a:spLocks noGrp="1"/>
          </p:cNvSpPr>
          <p:nvPr>
            <p:ph sz="half" idx="2"/>
          </p:nvPr>
        </p:nvSpPr>
        <p:spPr/>
        <p:txBody>
          <a:bodyPr>
            <a:normAutofit/>
          </a:bodyPr>
          <a:lstStyle/>
          <a:p>
            <a:pPr marL="0" indent="0">
              <a:buNone/>
            </a:pPr>
            <a:r>
              <a:rPr lang="nb-NO" dirty="0" smtClean="0"/>
              <a:t>4. TRINN:</a:t>
            </a:r>
          </a:p>
          <a:p>
            <a:r>
              <a:rPr lang="nn-NO" dirty="0" smtClean="0">
                <a:solidFill>
                  <a:srgbClr val="00B050"/>
                </a:solidFill>
              </a:rPr>
              <a:t>Reflektere </a:t>
            </a:r>
            <a:r>
              <a:rPr lang="nn-NO" dirty="0" smtClean="0"/>
              <a:t>over kven som har </a:t>
            </a:r>
            <a:r>
              <a:rPr lang="nn-NO" dirty="0" smtClean="0">
                <a:solidFill>
                  <a:srgbClr val="FF0000"/>
                </a:solidFill>
              </a:rPr>
              <a:t>makt, </a:t>
            </a:r>
            <a:r>
              <a:rPr lang="nn-NO" dirty="0" smtClean="0"/>
              <a:t>og kva eit </a:t>
            </a:r>
            <a:r>
              <a:rPr lang="nn-NO" dirty="0" smtClean="0">
                <a:solidFill>
                  <a:srgbClr val="FF0000"/>
                </a:solidFill>
              </a:rPr>
              <a:t>demokrati</a:t>
            </a:r>
            <a:r>
              <a:rPr lang="nn-NO" dirty="0" smtClean="0"/>
              <a:t> er, og </a:t>
            </a:r>
            <a:r>
              <a:rPr lang="nn-NO" dirty="0" smtClean="0">
                <a:solidFill>
                  <a:srgbClr val="00B050"/>
                </a:solidFill>
              </a:rPr>
              <a:t>utvikle forslag </a:t>
            </a:r>
            <a:r>
              <a:rPr lang="nn-NO" dirty="0" smtClean="0"/>
              <a:t>til korleis ein kan vere med på å </a:t>
            </a:r>
            <a:r>
              <a:rPr lang="nn-NO" dirty="0" smtClean="0">
                <a:solidFill>
                  <a:srgbClr val="FF0000"/>
                </a:solidFill>
              </a:rPr>
              <a:t>påverke avgjerder</a:t>
            </a:r>
            <a:endParaRPr lang="nb-NO" dirty="0" smtClean="0">
              <a:solidFill>
                <a:srgbClr val="FF0000"/>
              </a:solidFill>
            </a:endParaRPr>
          </a:p>
          <a:p>
            <a:r>
              <a:rPr lang="nn-NO" dirty="0" smtClean="0">
                <a:solidFill>
                  <a:srgbClr val="00B050"/>
                </a:solidFill>
              </a:rPr>
              <a:t>presentere </a:t>
            </a:r>
            <a:r>
              <a:rPr lang="nn-NO" dirty="0" smtClean="0">
                <a:solidFill>
                  <a:srgbClr val="FF0000"/>
                </a:solidFill>
              </a:rPr>
              <a:t>årsaker</a:t>
            </a:r>
            <a:r>
              <a:rPr lang="nn-NO" dirty="0" smtClean="0"/>
              <a:t> til at samane har </a:t>
            </a:r>
            <a:r>
              <a:rPr lang="nn-NO" dirty="0" smtClean="0">
                <a:solidFill>
                  <a:srgbClr val="FF0000"/>
                </a:solidFill>
              </a:rPr>
              <a:t>urfolksstatus </a:t>
            </a:r>
            <a:r>
              <a:rPr lang="nn-NO" dirty="0" smtClean="0"/>
              <a:t>i Noreg, og </a:t>
            </a:r>
            <a:r>
              <a:rPr lang="nn-NO" dirty="0" smtClean="0">
                <a:solidFill>
                  <a:srgbClr val="00B050"/>
                </a:solidFill>
              </a:rPr>
              <a:t>beskrive</a:t>
            </a:r>
            <a:r>
              <a:rPr lang="nn-NO" dirty="0" smtClean="0"/>
              <a:t> forskjellige former for samisk </a:t>
            </a:r>
            <a:r>
              <a:rPr lang="nn-NO" dirty="0" smtClean="0">
                <a:solidFill>
                  <a:srgbClr val="FF0000"/>
                </a:solidFill>
              </a:rPr>
              <a:t>kultur- og samfunnsliv </a:t>
            </a:r>
            <a:r>
              <a:rPr lang="nn-NO" dirty="0" smtClean="0"/>
              <a:t>før og no</a:t>
            </a:r>
            <a:endParaRPr lang="nb-NO" dirty="0"/>
          </a:p>
        </p:txBody>
      </p:sp>
    </p:spTree>
    <p:extLst>
      <p:ext uri="{BB962C8B-B14F-4D97-AF65-F5344CB8AC3E}">
        <p14:creationId xmlns:p14="http://schemas.microsoft.com/office/powerpoint/2010/main" val="11850372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SIRALPRINSIPPET GJELDER FREMDELES – </a:t>
            </a:r>
            <a:br>
              <a:rPr lang="nb-NO" dirty="0" smtClean="0"/>
            </a:br>
            <a:r>
              <a:rPr lang="nb-NO" dirty="0" smtClean="0"/>
              <a:t>KAN DET GI DYBDELÆRING? </a:t>
            </a:r>
            <a:endParaRPr lang="nb-NO" dirty="0"/>
          </a:p>
        </p:txBody>
      </p:sp>
      <p:sp>
        <p:nvSpPr>
          <p:cNvPr id="3" name="Plassholder for innhold 2"/>
          <p:cNvSpPr>
            <a:spLocks noGrp="1"/>
          </p:cNvSpPr>
          <p:nvPr>
            <p:ph sz="half" idx="1"/>
          </p:nvPr>
        </p:nvSpPr>
        <p:spPr/>
        <p:txBody>
          <a:bodyPr>
            <a:normAutofit fontScale="85000" lnSpcReduction="20000"/>
          </a:bodyPr>
          <a:lstStyle/>
          <a:p>
            <a:pPr marL="0" indent="0">
              <a:buNone/>
            </a:pPr>
            <a:r>
              <a:rPr lang="nb-NO" dirty="0" smtClean="0"/>
              <a:t>Kompetansemålene både på  2. og 4. trinn handler om </a:t>
            </a:r>
          </a:p>
          <a:p>
            <a:r>
              <a:rPr lang="nb-NO" dirty="0" smtClean="0"/>
              <a:t>Den enkelte elev</a:t>
            </a:r>
          </a:p>
          <a:p>
            <a:r>
              <a:rPr lang="nb-NO" dirty="0" smtClean="0"/>
              <a:t>Demokrati, </a:t>
            </a:r>
          </a:p>
          <a:p>
            <a:r>
              <a:rPr lang="nb-NO" dirty="0"/>
              <a:t>M</a:t>
            </a:r>
            <a:r>
              <a:rPr lang="nb-NO" dirty="0" smtClean="0"/>
              <a:t>ajoritet  </a:t>
            </a:r>
          </a:p>
          <a:p>
            <a:r>
              <a:rPr lang="nb-NO" dirty="0" smtClean="0"/>
              <a:t>Minoritet</a:t>
            </a:r>
          </a:p>
          <a:p>
            <a:r>
              <a:rPr lang="nb-NO" dirty="0" smtClean="0"/>
              <a:t>Urfolk</a:t>
            </a:r>
          </a:p>
          <a:p>
            <a:r>
              <a:rPr lang="nb-NO" dirty="0" smtClean="0"/>
              <a:t>Relasjoner</a:t>
            </a:r>
          </a:p>
          <a:p>
            <a:r>
              <a:rPr lang="nb-NO" dirty="0" smtClean="0"/>
              <a:t>MAKT</a:t>
            </a:r>
          </a:p>
        </p:txBody>
      </p:sp>
      <p:sp>
        <p:nvSpPr>
          <p:cNvPr id="4" name="Plassholder for innhold 3"/>
          <p:cNvSpPr>
            <a:spLocks noGrp="1"/>
          </p:cNvSpPr>
          <p:nvPr>
            <p:ph sz="half" idx="2"/>
          </p:nvPr>
        </p:nvSpPr>
        <p:spPr/>
        <p:txBody>
          <a:bodyPr>
            <a:normAutofit fontScale="85000" lnSpcReduction="20000"/>
          </a:bodyPr>
          <a:lstStyle/>
          <a:p>
            <a:pPr marL="0" indent="0">
              <a:buNone/>
            </a:pPr>
            <a:endParaRPr lang="nb-NO" dirty="0" smtClean="0"/>
          </a:p>
          <a:p>
            <a:pPr marL="0" indent="0">
              <a:buNone/>
            </a:pPr>
            <a:endParaRPr lang="nb-NO" dirty="0"/>
          </a:p>
          <a:p>
            <a:pPr marL="0" indent="0">
              <a:buNone/>
            </a:pPr>
            <a:r>
              <a:rPr lang="nb-NO" dirty="0" smtClean="0"/>
              <a:t>Vår jobb er å jobbe sammen med elevene slik at de</a:t>
            </a:r>
          </a:p>
          <a:p>
            <a:pPr marL="0" indent="0">
              <a:buNone/>
            </a:pPr>
            <a:r>
              <a:rPr lang="nb-NO" dirty="0" smtClean="0">
                <a:solidFill>
                  <a:srgbClr val="FF0000"/>
                </a:solidFill>
              </a:rPr>
              <a:t>Forstår </a:t>
            </a:r>
            <a:r>
              <a:rPr lang="nb-NO" dirty="0">
                <a:solidFill>
                  <a:srgbClr val="FF0000"/>
                </a:solidFill>
              </a:rPr>
              <a:t>og </a:t>
            </a:r>
            <a:r>
              <a:rPr lang="nb-NO" dirty="0" smtClean="0">
                <a:solidFill>
                  <a:srgbClr val="FF0000"/>
                </a:solidFill>
              </a:rPr>
              <a:t>gjenkjenner </a:t>
            </a:r>
            <a:endParaRPr lang="nb-NO" dirty="0">
              <a:solidFill>
                <a:srgbClr val="FF0000"/>
              </a:solidFill>
            </a:endParaRPr>
          </a:p>
          <a:p>
            <a:pPr marL="0" indent="0">
              <a:buNone/>
            </a:pPr>
            <a:r>
              <a:rPr lang="nb-NO" dirty="0"/>
              <a:t>slik at </a:t>
            </a:r>
            <a:r>
              <a:rPr lang="nb-NO" dirty="0" smtClean="0"/>
              <a:t>de </a:t>
            </a:r>
            <a:r>
              <a:rPr lang="nb-NO" dirty="0"/>
              <a:t>kan </a:t>
            </a:r>
          </a:p>
          <a:p>
            <a:pPr marL="0" indent="0">
              <a:buNone/>
            </a:pPr>
            <a:r>
              <a:rPr lang="nb-NO" dirty="0" smtClean="0">
                <a:solidFill>
                  <a:srgbClr val="FF0000"/>
                </a:solidFill>
              </a:rPr>
              <a:t>Oppdage, </a:t>
            </a:r>
            <a:r>
              <a:rPr lang="nb-NO" dirty="0">
                <a:solidFill>
                  <a:srgbClr val="FF0000"/>
                </a:solidFill>
              </a:rPr>
              <a:t>tolke og anvende </a:t>
            </a:r>
            <a:endParaRPr lang="nb-NO" dirty="0" smtClean="0">
              <a:solidFill>
                <a:srgbClr val="FF0000"/>
              </a:solidFill>
            </a:endParaRPr>
          </a:p>
          <a:p>
            <a:pPr marL="0" indent="0">
              <a:buNone/>
            </a:pPr>
            <a:r>
              <a:rPr lang="nb-NO" dirty="0" smtClean="0"/>
              <a:t>Det de har lært i nye situasjoner</a:t>
            </a:r>
          </a:p>
          <a:p>
            <a:pPr marL="0" indent="0">
              <a:buNone/>
            </a:pPr>
            <a:endParaRPr lang="nb-NO" dirty="0"/>
          </a:p>
          <a:p>
            <a:pPr marL="0" indent="0">
              <a:buNone/>
            </a:pPr>
            <a:r>
              <a:rPr lang="nb-NO" dirty="0" smtClean="0"/>
              <a:t>«Min oppdagelse av å ha makt over en annen»</a:t>
            </a:r>
            <a:endParaRPr lang="nb-NO" dirty="0"/>
          </a:p>
          <a:p>
            <a:pPr marL="0" indent="0">
              <a:buNone/>
            </a:pPr>
            <a:r>
              <a:rPr lang="nb-NO" dirty="0" smtClean="0"/>
              <a:t> </a:t>
            </a:r>
            <a:endParaRPr lang="nb-NO" dirty="0"/>
          </a:p>
        </p:txBody>
      </p:sp>
    </p:spTree>
    <p:extLst>
      <p:ext uri="{BB962C8B-B14F-4D97-AF65-F5344CB8AC3E}">
        <p14:creationId xmlns:p14="http://schemas.microsoft.com/office/powerpoint/2010/main" val="3478817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Spiralprinsippet fortsetter – kan vi etablere praksiser som bidrar til dybdelæring? </a:t>
            </a:r>
            <a:endParaRPr lang="nb-NO" dirty="0"/>
          </a:p>
        </p:txBody>
      </p:sp>
      <p:sp>
        <p:nvSpPr>
          <p:cNvPr id="3" name="Plassholder for innhold 2"/>
          <p:cNvSpPr>
            <a:spLocks noGrp="1"/>
          </p:cNvSpPr>
          <p:nvPr>
            <p:ph sz="half" idx="1"/>
          </p:nvPr>
        </p:nvSpPr>
        <p:spPr/>
        <p:txBody>
          <a:bodyPr>
            <a:normAutofit fontScale="85000" lnSpcReduction="10000"/>
          </a:bodyPr>
          <a:lstStyle/>
          <a:p>
            <a:pPr marL="0" indent="0">
              <a:buNone/>
            </a:pPr>
            <a:r>
              <a:rPr lang="nb-NO" dirty="0" smtClean="0"/>
              <a:t>7. Trinn </a:t>
            </a:r>
          </a:p>
          <a:p>
            <a:r>
              <a:rPr lang="nn-NO" dirty="0">
                <a:solidFill>
                  <a:srgbClr val="00B050"/>
                </a:solidFill>
              </a:rPr>
              <a:t>drøfte</a:t>
            </a:r>
            <a:r>
              <a:rPr lang="nn-NO" dirty="0"/>
              <a:t> kva </a:t>
            </a:r>
            <a:r>
              <a:rPr lang="nn-NO" dirty="0">
                <a:solidFill>
                  <a:srgbClr val="FF0000"/>
                </a:solidFill>
              </a:rPr>
              <a:t>likeverd</a:t>
            </a:r>
            <a:r>
              <a:rPr lang="nn-NO" dirty="0"/>
              <a:t> og </a:t>
            </a:r>
            <a:r>
              <a:rPr lang="nn-NO" dirty="0">
                <a:solidFill>
                  <a:srgbClr val="FF0000"/>
                </a:solidFill>
              </a:rPr>
              <a:t>likestilling</a:t>
            </a:r>
            <a:r>
              <a:rPr lang="nn-NO" dirty="0"/>
              <a:t> har å seie for eit demokrati, og utvikle forslag til korleis ein kan </a:t>
            </a:r>
            <a:r>
              <a:rPr lang="nn-NO" dirty="0">
                <a:solidFill>
                  <a:srgbClr val="00B050"/>
                </a:solidFill>
              </a:rPr>
              <a:t>motarbeide </a:t>
            </a:r>
            <a:r>
              <a:rPr lang="nn-NO" dirty="0">
                <a:solidFill>
                  <a:srgbClr val="FF0000"/>
                </a:solidFill>
              </a:rPr>
              <a:t>fordommar, rasisme og </a:t>
            </a:r>
            <a:r>
              <a:rPr lang="nn-NO" dirty="0" smtClean="0">
                <a:solidFill>
                  <a:srgbClr val="FF0000"/>
                </a:solidFill>
              </a:rPr>
              <a:t>diskriminering</a:t>
            </a:r>
          </a:p>
          <a:p>
            <a:r>
              <a:rPr lang="nn-NO" dirty="0">
                <a:solidFill>
                  <a:srgbClr val="00B050"/>
                </a:solidFill>
              </a:rPr>
              <a:t>utforske</a:t>
            </a:r>
            <a:r>
              <a:rPr lang="nn-NO" dirty="0"/>
              <a:t> hovudtrekk ved historia til </a:t>
            </a:r>
            <a:r>
              <a:rPr lang="nn-NO" dirty="0">
                <a:solidFill>
                  <a:srgbClr val="FF0000"/>
                </a:solidFill>
              </a:rPr>
              <a:t>samane </a:t>
            </a:r>
            <a:r>
              <a:rPr lang="nn-NO" dirty="0"/>
              <a:t>og dei </a:t>
            </a:r>
            <a:r>
              <a:rPr lang="nn-NO" dirty="0">
                <a:solidFill>
                  <a:srgbClr val="FF0000"/>
                </a:solidFill>
              </a:rPr>
              <a:t>nasjonale minoritetane </a:t>
            </a:r>
            <a:r>
              <a:rPr lang="nn-NO" dirty="0"/>
              <a:t>i Noreg og </a:t>
            </a:r>
            <a:r>
              <a:rPr lang="nn-NO" dirty="0">
                <a:solidFill>
                  <a:srgbClr val="00B050"/>
                </a:solidFill>
              </a:rPr>
              <a:t>presentere</a:t>
            </a:r>
            <a:r>
              <a:rPr lang="nn-NO" dirty="0"/>
              <a:t> </a:t>
            </a:r>
            <a:r>
              <a:rPr lang="nn-NO" dirty="0">
                <a:solidFill>
                  <a:srgbClr val="FF0000"/>
                </a:solidFill>
              </a:rPr>
              <a:t>rettar</a:t>
            </a:r>
            <a:r>
              <a:rPr lang="nn-NO" dirty="0"/>
              <a:t> samane og dei nasjonale minoritetane i Noreg har i dag</a:t>
            </a:r>
            <a:endParaRPr lang="nn-NO" dirty="0" smtClean="0"/>
          </a:p>
          <a:p>
            <a:endParaRPr lang="nb-NO" dirty="0"/>
          </a:p>
        </p:txBody>
      </p:sp>
      <p:sp>
        <p:nvSpPr>
          <p:cNvPr id="4" name="Plassholder for innhold 3"/>
          <p:cNvSpPr>
            <a:spLocks noGrp="1"/>
          </p:cNvSpPr>
          <p:nvPr>
            <p:ph sz="half" idx="2"/>
          </p:nvPr>
        </p:nvSpPr>
        <p:spPr/>
        <p:txBody>
          <a:bodyPr>
            <a:normAutofit fontScale="85000" lnSpcReduction="10000"/>
          </a:bodyPr>
          <a:lstStyle/>
          <a:p>
            <a:pPr marL="0" indent="0">
              <a:buNone/>
            </a:pPr>
            <a:r>
              <a:rPr lang="nb-NO" dirty="0" smtClean="0"/>
              <a:t>10. Trinn</a:t>
            </a:r>
          </a:p>
          <a:p>
            <a:r>
              <a:rPr lang="nn-NO" dirty="0">
                <a:solidFill>
                  <a:srgbClr val="00B050"/>
                </a:solidFill>
              </a:rPr>
              <a:t>reflektere</a:t>
            </a:r>
            <a:r>
              <a:rPr lang="nn-NO" dirty="0"/>
              <a:t> over kva for </a:t>
            </a:r>
            <a:r>
              <a:rPr lang="nn-NO" dirty="0">
                <a:solidFill>
                  <a:srgbClr val="FF0000"/>
                </a:solidFill>
              </a:rPr>
              <a:t>aktørar</a:t>
            </a:r>
            <a:r>
              <a:rPr lang="nn-NO" dirty="0"/>
              <a:t> som har </a:t>
            </a:r>
            <a:r>
              <a:rPr lang="nn-NO" dirty="0">
                <a:solidFill>
                  <a:srgbClr val="FF0000"/>
                </a:solidFill>
              </a:rPr>
              <a:t>makt</a:t>
            </a:r>
            <a:r>
              <a:rPr lang="nn-NO" dirty="0"/>
              <a:t> i samfunnet i dag, og korleis desse </a:t>
            </a:r>
            <a:r>
              <a:rPr lang="nn-NO" dirty="0">
                <a:solidFill>
                  <a:srgbClr val="FF0000"/>
                </a:solidFill>
              </a:rPr>
              <a:t>grunngir standpunkta </a:t>
            </a:r>
            <a:r>
              <a:rPr lang="nn-NO" dirty="0" smtClean="0"/>
              <a:t>sine</a:t>
            </a:r>
          </a:p>
          <a:p>
            <a:r>
              <a:rPr lang="nn-NO" dirty="0">
                <a:solidFill>
                  <a:srgbClr val="00B050"/>
                </a:solidFill>
              </a:rPr>
              <a:t>reflektere</a:t>
            </a:r>
            <a:r>
              <a:rPr lang="nn-NO" dirty="0"/>
              <a:t> over </a:t>
            </a:r>
            <a:r>
              <a:rPr lang="nn-NO" dirty="0">
                <a:solidFill>
                  <a:srgbClr val="FF0000"/>
                </a:solidFill>
              </a:rPr>
              <a:t>likskapar</a:t>
            </a:r>
            <a:r>
              <a:rPr lang="nn-NO" dirty="0"/>
              <a:t> og </a:t>
            </a:r>
            <a:r>
              <a:rPr lang="nn-NO" dirty="0">
                <a:solidFill>
                  <a:srgbClr val="FF0000"/>
                </a:solidFill>
              </a:rPr>
              <a:t>ulikskapar </a:t>
            </a:r>
            <a:r>
              <a:rPr lang="nn-NO" dirty="0"/>
              <a:t>i </a:t>
            </a:r>
            <a:r>
              <a:rPr lang="nn-NO" dirty="0">
                <a:solidFill>
                  <a:srgbClr val="FF0000"/>
                </a:solidFill>
              </a:rPr>
              <a:t>identitetar, levesett og kulturuttrykk </a:t>
            </a:r>
            <a:r>
              <a:rPr lang="nn-NO" dirty="0"/>
              <a:t>og drøfte </a:t>
            </a:r>
            <a:r>
              <a:rPr lang="nn-NO" dirty="0">
                <a:solidFill>
                  <a:srgbClr val="FF0000"/>
                </a:solidFill>
              </a:rPr>
              <a:t>moglegheiter </a:t>
            </a:r>
            <a:r>
              <a:rPr lang="nn-NO" dirty="0"/>
              <a:t>og </a:t>
            </a:r>
            <a:r>
              <a:rPr lang="nn-NO" dirty="0">
                <a:solidFill>
                  <a:srgbClr val="FF0000"/>
                </a:solidFill>
              </a:rPr>
              <a:t>utfordringar</a:t>
            </a:r>
            <a:r>
              <a:rPr lang="nn-NO" dirty="0"/>
              <a:t> ved </a:t>
            </a:r>
            <a:r>
              <a:rPr lang="nn-NO" dirty="0">
                <a:solidFill>
                  <a:srgbClr val="FF0000"/>
                </a:solidFill>
              </a:rPr>
              <a:t>mangfald</a:t>
            </a:r>
            <a:endParaRPr lang="nb-NO" dirty="0" smtClean="0">
              <a:solidFill>
                <a:srgbClr val="FF0000"/>
              </a:solidFill>
            </a:endParaRPr>
          </a:p>
          <a:p>
            <a:r>
              <a:rPr lang="nn-NO" dirty="0">
                <a:solidFill>
                  <a:srgbClr val="00B050"/>
                </a:solidFill>
              </a:rPr>
              <a:t>gjere greie for </a:t>
            </a:r>
            <a:r>
              <a:rPr lang="nn-NO" dirty="0">
                <a:solidFill>
                  <a:srgbClr val="FF0000"/>
                </a:solidFill>
              </a:rPr>
              <a:t>fornorsking </a:t>
            </a:r>
            <a:r>
              <a:rPr lang="nn-NO" dirty="0"/>
              <a:t>av samane og dei nasjonale minoritetane og </a:t>
            </a:r>
            <a:r>
              <a:rPr lang="nn-NO" dirty="0">
                <a:solidFill>
                  <a:srgbClr val="00B050"/>
                </a:solidFill>
              </a:rPr>
              <a:t>reflektere</a:t>
            </a:r>
            <a:r>
              <a:rPr lang="nn-NO" dirty="0"/>
              <a:t> over kva konsekvensar det har hatt og har på individ- og samfunnsnivå</a:t>
            </a:r>
            <a:endParaRPr lang="nb-NO" dirty="0"/>
          </a:p>
        </p:txBody>
      </p:sp>
    </p:spTree>
    <p:extLst>
      <p:ext uri="{BB962C8B-B14F-4D97-AF65-F5344CB8AC3E}">
        <p14:creationId xmlns:p14="http://schemas.microsoft.com/office/powerpoint/2010/main" val="4095525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Hvor mye fag kan vi hente ut av et objekt, en (skapt eller tilfeldig) situasjon og/eller nyhet? </a:t>
            </a:r>
            <a:endParaRPr lang="nb-NO" dirty="0"/>
          </a:p>
        </p:txBody>
      </p:sp>
      <p:sp>
        <p:nvSpPr>
          <p:cNvPr id="3" name="Plassholder for innhold 2"/>
          <p:cNvSpPr>
            <a:spLocks noGrp="1"/>
          </p:cNvSpPr>
          <p:nvPr>
            <p:ph sz="half" idx="1"/>
          </p:nvPr>
        </p:nvSpPr>
        <p:spPr/>
        <p:txBody>
          <a:bodyPr>
            <a:normAutofit fontScale="70000" lnSpcReduction="20000"/>
          </a:bodyPr>
          <a:lstStyle/>
          <a:p>
            <a:endParaRPr lang="nb-NO" dirty="0" smtClean="0"/>
          </a:p>
          <a:p>
            <a:r>
              <a:rPr lang="nb-NO" dirty="0" smtClean="0"/>
              <a:t>Garderoben. </a:t>
            </a:r>
          </a:p>
          <a:p>
            <a:pPr lvl="1"/>
            <a:r>
              <a:rPr lang="nb-NO" dirty="0" smtClean="0"/>
              <a:t>Garderobesystemet</a:t>
            </a:r>
          </a:p>
          <a:p>
            <a:pPr lvl="1"/>
            <a:r>
              <a:rPr lang="nb-NO" dirty="0" smtClean="0"/>
              <a:t>Fottøy</a:t>
            </a:r>
          </a:p>
          <a:p>
            <a:pPr lvl="1"/>
            <a:r>
              <a:rPr lang="nb-NO" dirty="0" smtClean="0"/>
              <a:t>Ytterplagg</a:t>
            </a:r>
          </a:p>
          <a:p>
            <a:r>
              <a:rPr lang="nb-NO" dirty="0" smtClean="0"/>
              <a:t>Klasserommet</a:t>
            </a:r>
          </a:p>
          <a:p>
            <a:pPr lvl="1"/>
            <a:r>
              <a:rPr lang="nb-NO" dirty="0" smtClean="0"/>
              <a:t>Hvordan er klasserommet utformet og hvem har bestemt det?</a:t>
            </a:r>
          </a:p>
          <a:p>
            <a:pPr lvl="1"/>
            <a:r>
              <a:rPr lang="nb-NO" dirty="0" smtClean="0"/>
              <a:t>Hvordan bruker vi det?</a:t>
            </a:r>
          </a:p>
          <a:p>
            <a:pPr lvl="1"/>
            <a:r>
              <a:rPr lang="nb-NO" dirty="0" smtClean="0"/>
              <a:t>Finnes andre muligheter til bruk? </a:t>
            </a:r>
          </a:p>
          <a:p>
            <a:pPr marL="0" indent="0">
              <a:buNone/>
            </a:pPr>
            <a:r>
              <a:rPr lang="nb-NO" dirty="0" smtClean="0"/>
              <a:t>Dette er enkle spørsmål som kan brukes gjennomgående av studenter fra 3-4 – 90 år </a:t>
            </a:r>
            <a:r>
              <a:rPr lang="nb-NO" dirty="0" smtClean="0">
                <a:sym typeface="Wingdings" panose="05000000000000000000" pitchFamily="2" charset="2"/>
              </a:rPr>
              <a:t> </a:t>
            </a:r>
            <a:endParaRPr lang="nb-NO" dirty="0"/>
          </a:p>
        </p:txBody>
      </p:sp>
      <p:sp>
        <p:nvSpPr>
          <p:cNvPr id="4" name="Plassholder for innhold 3"/>
          <p:cNvSpPr>
            <a:spLocks noGrp="1"/>
          </p:cNvSpPr>
          <p:nvPr>
            <p:ph sz="half" idx="2"/>
          </p:nvPr>
        </p:nvSpPr>
        <p:spPr/>
        <p:txBody>
          <a:bodyPr>
            <a:normAutofit fontScale="70000" lnSpcReduction="20000"/>
          </a:bodyPr>
          <a:lstStyle/>
          <a:p>
            <a:r>
              <a:rPr lang="nb-NO" dirty="0" smtClean="0"/>
              <a:t>Skolegården</a:t>
            </a:r>
          </a:p>
          <a:p>
            <a:pPr lvl="1"/>
            <a:r>
              <a:rPr lang="nb-NO" dirty="0" smtClean="0"/>
              <a:t>Hvordan er den utformet? </a:t>
            </a:r>
          </a:p>
          <a:p>
            <a:pPr lvl="1"/>
            <a:r>
              <a:rPr lang="nb-NO" dirty="0" smtClean="0"/>
              <a:t>Hvilke elever bruker hvilke områder når? </a:t>
            </a:r>
          </a:p>
          <a:p>
            <a:pPr lvl="1"/>
            <a:r>
              <a:rPr lang="nb-NO" dirty="0" smtClean="0"/>
              <a:t>Hvilke typer aktiviteter er mest </a:t>
            </a:r>
            <a:r>
              <a:rPr lang="nb-NO" dirty="0" err="1" smtClean="0"/>
              <a:t>ihensyntatt</a:t>
            </a:r>
            <a:r>
              <a:rPr lang="nb-NO" dirty="0" smtClean="0"/>
              <a:t>? </a:t>
            </a:r>
          </a:p>
          <a:p>
            <a:pPr lvl="1"/>
            <a:r>
              <a:rPr lang="nb-NO" dirty="0" smtClean="0"/>
              <a:t>Er det aktivitetstyper som det ikke er avsatt plass/rom til? </a:t>
            </a:r>
          </a:p>
          <a:p>
            <a:pPr lvl="1"/>
            <a:r>
              <a:rPr lang="nb-NO" dirty="0" smtClean="0"/>
              <a:t>Hvem og hva har bestemt hvordan de frie minuttene skal gjennomføres?  </a:t>
            </a:r>
          </a:p>
          <a:p>
            <a:pPr marL="0" indent="0">
              <a:buNone/>
            </a:pPr>
            <a:r>
              <a:rPr lang="nb-NO" dirty="0" smtClean="0">
                <a:solidFill>
                  <a:srgbClr val="7030A0"/>
                </a:solidFill>
              </a:rPr>
              <a:t>Har disse enkle eksemplene noe med kjerneelementene å gjøre? </a:t>
            </a:r>
          </a:p>
          <a:p>
            <a:pPr lvl="1">
              <a:buFont typeface="Wingdings" charset="2"/>
              <a:buChar char="Ø"/>
            </a:pPr>
            <a:endParaRPr lang="nb-NO" dirty="0">
              <a:solidFill>
                <a:srgbClr val="7030A0"/>
              </a:solidFill>
            </a:endParaRPr>
          </a:p>
          <a:p>
            <a:pPr lvl="1">
              <a:buFont typeface="Wingdings" charset="2"/>
              <a:buChar char="Ø"/>
            </a:pPr>
            <a:r>
              <a:rPr lang="nb-NO" dirty="0" smtClean="0">
                <a:solidFill>
                  <a:srgbClr val="7030A0"/>
                </a:solidFill>
              </a:rPr>
              <a:t>Undring </a:t>
            </a:r>
            <a:r>
              <a:rPr lang="nb-NO" dirty="0">
                <a:solidFill>
                  <a:srgbClr val="7030A0"/>
                </a:solidFill>
              </a:rPr>
              <a:t>og utforskning</a:t>
            </a:r>
          </a:p>
          <a:p>
            <a:pPr lvl="1">
              <a:buFont typeface="Wingdings" charset="2"/>
              <a:buChar char="Ø"/>
            </a:pPr>
            <a:r>
              <a:rPr lang="nb-NO" dirty="0">
                <a:solidFill>
                  <a:srgbClr val="7030A0"/>
                </a:solidFill>
              </a:rPr>
              <a:t>Samfunnskritisk tenkning og sammenhenger</a:t>
            </a:r>
          </a:p>
          <a:p>
            <a:pPr lvl="1">
              <a:buFont typeface="Wingdings" charset="2"/>
              <a:buChar char="Ø"/>
            </a:pPr>
            <a:r>
              <a:rPr lang="nb-NO" dirty="0">
                <a:solidFill>
                  <a:srgbClr val="FF0000"/>
                </a:solidFill>
              </a:rPr>
              <a:t>Demokrati og medborgerskap</a:t>
            </a:r>
          </a:p>
          <a:p>
            <a:pPr lvl="1">
              <a:buFont typeface="Wingdings" charset="2"/>
              <a:buChar char="Ø"/>
            </a:pPr>
            <a:r>
              <a:rPr lang="nb-NO" dirty="0">
                <a:solidFill>
                  <a:schemeClr val="accent6">
                    <a:lumMod val="75000"/>
                  </a:schemeClr>
                </a:solidFill>
              </a:rPr>
              <a:t>Bærekraftig utvikling</a:t>
            </a:r>
          </a:p>
          <a:p>
            <a:pPr lvl="1">
              <a:buFont typeface="Wingdings" charset="2"/>
              <a:buChar char="Ø"/>
            </a:pPr>
            <a:r>
              <a:rPr lang="nb-NO" dirty="0">
                <a:solidFill>
                  <a:srgbClr val="FF0000"/>
                </a:solidFill>
              </a:rPr>
              <a:t>Identitetsutvikling og fellesskap</a:t>
            </a:r>
          </a:p>
          <a:p>
            <a:endParaRPr lang="nb-NO" dirty="0"/>
          </a:p>
        </p:txBody>
      </p:sp>
    </p:spTree>
    <p:extLst>
      <p:ext uri="{BB962C8B-B14F-4D97-AF65-F5344CB8AC3E}">
        <p14:creationId xmlns:p14="http://schemas.microsoft.com/office/powerpoint/2010/main" val="1027796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Hvordan kan hverdagen bidra til realisering av</a:t>
            </a:r>
            <a:br>
              <a:rPr lang="nb-NO" dirty="0" smtClean="0"/>
            </a:br>
            <a:r>
              <a:rPr lang="nb-NO" dirty="0" smtClean="0"/>
              <a:t>kjerneelementer?  </a:t>
            </a:r>
            <a:endParaRPr lang="nb-NO" dirty="0"/>
          </a:p>
        </p:txBody>
      </p:sp>
      <p:sp>
        <p:nvSpPr>
          <p:cNvPr id="3" name="Plassholder for innhold 2"/>
          <p:cNvSpPr>
            <a:spLocks noGrp="1"/>
          </p:cNvSpPr>
          <p:nvPr>
            <p:ph sz="half" idx="1"/>
          </p:nvPr>
        </p:nvSpPr>
        <p:spPr/>
        <p:txBody>
          <a:bodyPr/>
          <a:lstStyle/>
          <a:p>
            <a:pPr marL="0" indent="0">
              <a:buNone/>
            </a:pPr>
            <a:r>
              <a:rPr lang="nb-NO" dirty="0" smtClean="0"/>
              <a:t>Vi henter opp igjen kjerneelementene: </a:t>
            </a:r>
          </a:p>
          <a:p>
            <a:pPr lvl="1">
              <a:buFont typeface="Wingdings" charset="2"/>
              <a:buChar char="Ø"/>
            </a:pPr>
            <a:r>
              <a:rPr lang="nb-NO" dirty="0">
                <a:solidFill>
                  <a:srgbClr val="7030A0"/>
                </a:solidFill>
              </a:rPr>
              <a:t>Undring og utforskning</a:t>
            </a:r>
          </a:p>
          <a:p>
            <a:pPr lvl="1">
              <a:buFont typeface="Wingdings" charset="2"/>
              <a:buChar char="Ø"/>
            </a:pPr>
            <a:r>
              <a:rPr lang="nb-NO" dirty="0">
                <a:solidFill>
                  <a:srgbClr val="7030A0"/>
                </a:solidFill>
              </a:rPr>
              <a:t>Samfunnskritisk tenkning og sammenhenger</a:t>
            </a:r>
          </a:p>
          <a:p>
            <a:pPr lvl="1">
              <a:buFont typeface="Wingdings" charset="2"/>
              <a:buChar char="Ø"/>
            </a:pPr>
            <a:r>
              <a:rPr lang="nb-NO" dirty="0">
                <a:solidFill>
                  <a:srgbClr val="FF0000"/>
                </a:solidFill>
              </a:rPr>
              <a:t>Demokrati og medborgerskap</a:t>
            </a:r>
          </a:p>
          <a:p>
            <a:pPr lvl="1">
              <a:buFont typeface="Wingdings" charset="2"/>
              <a:buChar char="Ø"/>
            </a:pPr>
            <a:r>
              <a:rPr lang="nb-NO" dirty="0">
                <a:solidFill>
                  <a:schemeClr val="accent6">
                    <a:lumMod val="75000"/>
                  </a:schemeClr>
                </a:solidFill>
              </a:rPr>
              <a:t>Bærekraftig utvikling</a:t>
            </a:r>
          </a:p>
          <a:p>
            <a:pPr lvl="1">
              <a:buFont typeface="Wingdings" charset="2"/>
              <a:buChar char="Ø"/>
            </a:pPr>
            <a:r>
              <a:rPr lang="nb-NO" dirty="0">
                <a:solidFill>
                  <a:srgbClr val="FF0000"/>
                </a:solidFill>
              </a:rPr>
              <a:t>Identitetsutvikling og fellesskap</a:t>
            </a:r>
          </a:p>
          <a:p>
            <a:pPr marL="0" indent="0">
              <a:buNone/>
            </a:pPr>
            <a:endParaRPr lang="nb-NO" dirty="0"/>
          </a:p>
        </p:txBody>
      </p:sp>
      <p:sp>
        <p:nvSpPr>
          <p:cNvPr id="4" name="Plassholder for innhold 3"/>
          <p:cNvSpPr>
            <a:spLocks noGrp="1"/>
          </p:cNvSpPr>
          <p:nvPr>
            <p:ph sz="half" idx="2"/>
          </p:nvPr>
        </p:nvSpPr>
        <p:spPr/>
        <p:txBody>
          <a:bodyPr/>
          <a:lstStyle/>
          <a:p>
            <a:pPr marL="0" indent="0">
              <a:buNone/>
            </a:pPr>
            <a:r>
              <a:rPr lang="nb-NO" dirty="0" smtClean="0"/>
              <a:t>Oppdrag til diskusjon ved bordene:</a:t>
            </a:r>
          </a:p>
          <a:p>
            <a:pPr marL="0" indent="0">
              <a:buNone/>
            </a:pPr>
            <a:endParaRPr lang="nb-NO" dirty="0"/>
          </a:p>
          <a:p>
            <a:pPr marL="0" indent="0">
              <a:buNone/>
            </a:pPr>
            <a:r>
              <a:rPr lang="nb-NO" dirty="0" smtClean="0">
                <a:solidFill>
                  <a:srgbClr val="FF0000"/>
                </a:solidFill>
              </a:rPr>
              <a:t>Hvordan kan dere bruke nære omgivelser og elevenes tolkning av disse til å konkretisere og vise sammenheng mellom kjerneelementer og skolens hverdagslige rammer? </a:t>
            </a:r>
          </a:p>
          <a:p>
            <a:pPr marL="0" indent="0">
              <a:buNone/>
            </a:pPr>
            <a:r>
              <a:rPr lang="nb-NO" dirty="0" smtClean="0">
                <a:solidFill>
                  <a:srgbClr val="FF0000"/>
                </a:solidFill>
              </a:rPr>
              <a:t> </a:t>
            </a:r>
          </a:p>
        </p:txBody>
      </p:sp>
    </p:spTree>
    <p:extLst>
      <p:ext uri="{BB962C8B-B14F-4D97-AF65-F5344CB8AC3E}">
        <p14:creationId xmlns:p14="http://schemas.microsoft.com/office/powerpoint/2010/main" val="44032784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TotalTime>
  <Words>888</Words>
  <Application>Microsoft Office PowerPoint</Application>
  <PresentationFormat>Widescreen</PresentationFormat>
  <Paragraphs>110</Paragraphs>
  <Slides>7</Slides>
  <Notes>4</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7</vt:i4>
      </vt:variant>
    </vt:vector>
  </HeadingPairs>
  <TitlesOfParts>
    <vt:vector size="12" baseType="lpstr">
      <vt:lpstr>Arial</vt:lpstr>
      <vt:lpstr>Calibri</vt:lpstr>
      <vt:lpstr>Calibri Light</vt:lpstr>
      <vt:lpstr>Wingdings</vt:lpstr>
      <vt:lpstr>Office-tema</vt:lpstr>
      <vt:lpstr>Samfunnsfagets kjerneverdier Eksempler og konkretiseringer </vt:lpstr>
      <vt:lpstr> Liv, læring og fagfornyelse </vt:lpstr>
      <vt:lpstr>2. TRINN OG 4. TRINN – KOMPETANSEMÅL FRA UTKAST TIL LÆREPLAN </vt:lpstr>
      <vt:lpstr>SIRALPRINSIPPET GJELDER FREMDELES –  KAN DET GI DYBDELÆRING? </vt:lpstr>
      <vt:lpstr>Spiralprinsippet fortsetter – kan vi etablere praksiser som bidrar til dybdelæring? </vt:lpstr>
      <vt:lpstr>Hvor mye fag kan vi hente ut av et objekt, en (skapt eller tilfeldig) situasjon og/eller nyhet? </vt:lpstr>
      <vt:lpstr>Hvordan kan hverdagen bidra til realisering av kjerneelementer?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Samfunnsfagets kjerneverdier Eksempler og konkretiseringer</dc:title>
  <dc:creator>Microsoft Office-bruker</dc:creator>
  <cp:lastModifiedBy>Egil Weider Hartberg</cp:lastModifiedBy>
  <cp:revision>13</cp:revision>
  <dcterms:created xsi:type="dcterms:W3CDTF">2019-10-17T09:45:34Z</dcterms:created>
  <dcterms:modified xsi:type="dcterms:W3CDTF">2019-10-19T13:54:04Z</dcterms:modified>
</cp:coreProperties>
</file>