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9" r:id="rId3"/>
    <p:sldId id="258" r:id="rId4"/>
    <p:sldId id="260" r:id="rId5"/>
    <p:sldId id="266" r:id="rId6"/>
    <p:sldId id="267" r:id="rId7"/>
    <p:sldId id="264" r:id="rId8"/>
    <p:sldId id="261" r:id="rId9"/>
    <p:sldId id="262" r:id="rId10"/>
    <p:sldId id="263" r:id="rId11"/>
    <p:sldId id="265"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314"/>
    <p:restoredTop sz="94291" autoAdjust="0"/>
  </p:normalViewPr>
  <p:slideViewPr>
    <p:cSldViewPr snapToGrid="0" snapToObjects="1">
      <p:cViewPr varScale="1">
        <p:scale>
          <a:sx n="65" d="100"/>
          <a:sy n="65" d="100"/>
        </p:scale>
        <p:origin x="60" y="1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004A36-6862-2245-909A-7F6F4C51DBCA}" type="datetimeFigureOut">
              <a:rPr lang="nb-NO" smtClean="0"/>
              <a:t>19.10.2019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0FE71-592D-254F-8B2A-66A8EBC7AF52}" type="slidenum">
              <a:rPr lang="nb-NO" smtClean="0"/>
              <a:t>‹#›</a:t>
            </a:fld>
            <a:endParaRPr lang="nb-NO"/>
          </a:p>
        </p:txBody>
      </p:sp>
    </p:spTree>
    <p:extLst>
      <p:ext uri="{BB962C8B-B14F-4D97-AF65-F5344CB8AC3E}">
        <p14:creationId xmlns:p14="http://schemas.microsoft.com/office/powerpoint/2010/main" val="15061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Utfordring 1: hvilken rekkefølge setter vi opp aktørgruppene i? Knytter vi tall til gruppene? Hvorfor/hvorfor ikke</a:t>
            </a:r>
            <a:endParaRPr lang="nb-NO" dirty="0"/>
          </a:p>
        </p:txBody>
      </p:sp>
      <p:sp>
        <p:nvSpPr>
          <p:cNvPr id="4" name="Plassholder for lysbildenummer 3"/>
          <p:cNvSpPr>
            <a:spLocks noGrp="1"/>
          </p:cNvSpPr>
          <p:nvPr>
            <p:ph type="sldNum" sz="quarter" idx="10"/>
          </p:nvPr>
        </p:nvSpPr>
        <p:spPr/>
        <p:txBody>
          <a:bodyPr/>
          <a:lstStyle/>
          <a:p>
            <a:fld id="{9B20FE71-592D-254F-8B2A-66A8EBC7AF52}" type="slidenum">
              <a:rPr lang="nb-NO" smtClean="0"/>
              <a:t>2</a:t>
            </a:fld>
            <a:endParaRPr lang="nb-NO"/>
          </a:p>
        </p:txBody>
      </p:sp>
    </p:spTree>
    <p:extLst>
      <p:ext uri="{BB962C8B-B14F-4D97-AF65-F5344CB8AC3E}">
        <p14:creationId xmlns:p14="http://schemas.microsoft.com/office/powerpoint/2010/main" val="185402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smtClean="0"/>
              <a:t>Bertalanaffy</a:t>
            </a:r>
            <a:r>
              <a:rPr lang="nb-NO" dirty="0" smtClean="0"/>
              <a:t>, Ludwig von,(1968/73) </a:t>
            </a:r>
            <a:r>
              <a:rPr lang="nb-NO" i="1" dirty="0" smtClean="0"/>
              <a:t>General System </a:t>
            </a:r>
            <a:r>
              <a:rPr lang="nb-NO" i="1" dirty="0" err="1" smtClean="0"/>
              <a:t>Theory</a:t>
            </a:r>
            <a:r>
              <a:rPr lang="nb-NO" i="1" dirty="0" smtClean="0"/>
              <a:t>  </a:t>
            </a:r>
            <a:r>
              <a:rPr lang="nb-NO" i="0" dirty="0" smtClean="0"/>
              <a:t>London: Penguin </a:t>
            </a:r>
            <a:r>
              <a:rPr lang="nb-NO" i="0" dirty="0" err="1" smtClean="0"/>
              <a:t>University</a:t>
            </a:r>
            <a:r>
              <a:rPr lang="nb-NO" i="0" dirty="0" smtClean="0"/>
              <a:t> </a:t>
            </a:r>
            <a:r>
              <a:rPr lang="nb-NO" i="0" dirty="0" err="1" smtClean="0"/>
              <a:t>books</a:t>
            </a:r>
            <a:endParaRPr lang="nb-NO" i="0" dirty="0" smtClean="0"/>
          </a:p>
          <a:p>
            <a:r>
              <a:rPr lang="nb-NO" i="0" dirty="0" smtClean="0"/>
              <a:t>I skoleforskning er systemtenkning blitt knyttet til LP modellen og </a:t>
            </a:r>
            <a:r>
              <a:rPr lang="nb-NO" i="0" dirty="0" err="1" smtClean="0"/>
              <a:t>OIlewus</a:t>
            </a:r>
            <a:r>
              <a:rPr lang="nb-NO" i="0" dirty="0" smtClean="0"/>
              <a:t> programmene. Dette er ikke min inngang. </a:t>
            </a:r>
          </a:p>
          <a:p>
            <a:r>
              <a:rPr lang="nb-NO" i="0" dirty="0" smtClean="0"/>
              <a:t>For meg er systemforståelse i vår sammenheng</a:t>
            </a:r>
            <a:r>
              <a:rPr lang="nb-NO" i="0" baseline="0" dirty="0" smtClean="0"/>
              <a:t> en enkel måte å få oversikt over aktører som deltar i og/eller vil bli berørt av endringsprosesser. I tillegg er måten å tenke på enkel, dersom man tillater seg det arbeidet det alltid er å bygge modeller som </a:t>
            </a:r>
            <a:r>
              <a:rPr lang="nb-NO" i="0" baseline="0" dirty="0" err="1" smtClean="0"/>
              <a:t>reprsenterer</a:t>
            </a:r>
            <a:r>
              <a:rPr lang="nb-NO" i="0" baseline="0" dirty="0" smtClean="0"/>
              <a:t> </a:t>
            </a:r>
            <a:endParaRPr lang="nb-NO" i="0" dirty="0" smtClean="0"/>
          </a:p>
          <a:p>
            <a:endParaRPr lang="nb-NO" dirty="0" smtClean="0"/>
          </a:p>
          <a:p>
            <a:r>
              <a:rPr lang="nb-NO" dirty="0" smtClean="0"/>
              <a:t>IGJEN – ET LITE BESØK TIL FORMATIVE NG-VOKSEN ÅR. </a:t>
            </a:r>
            <a:r>
              <a:rPr lang="nb-NO" baseline="0" dirty="0" smtClean="0"/>
              <a:t> </a:t>
            </a:r>
          </a:p>
          <a:p>
            <a:r>
              <a:rPr lang="nb-NO" baseline="0" dirty="0" smtClean="0"/>
              <a:t>Hva skjedde rundt ti-årsskiftet 1970 – 1980, årene som formet mitt liv? </a:t>
            </a:r>
          </a:p>
          <a:p>
            <a:r>
              <a:rPr lang="nb-NO" baseline="0" dirty="0" smtClean="0"/>
              <a:t>Datateknologien etablerte muligheter for komplekse systemanalyser der enkle årsak-virkningseffekter ble </a:t>
            </a:r>
            <a:r>
              <a:rPr lang="nb-NO" baseline="0" dirty="0" err="1" smtClean="0"/>
              <a:t>ersattet</a:t>
            </a:r>
            <a:r>
              <a:rPr lang="nb-NO" baseline="0" dirty="0" smtClean="0"/>
              <a:t> av en dypere og mer kompleks forståelse av sammenheng og konsekvens. </a:t>
            </a:r>
          </a:p>
          <a:p>
            <a:r>
              <a:rPr lang="nb-NO" baseline="0" dirty="0" err="1" smtClean="0"/>
              <a:t>Spillteori</a:t>
            </a:r>
            <a:r>
              <a:rPr lang="nb-NO" baseline="0" dirty="0" smtClean="0"/>
              <a:t> med fangens dilemma var til å begripe og ble omsatt av reindriftsnæringa i </a:t>
            </a:r>
            <a:r>
              <a:rPr lang="nb-NO" baseline="0" dirty="0" err="1" smtClean="0"/>
              <a:t>norge</a:t>
            </a:r>
            <a:r>
              <a:rPr lang="nb-NO" baseline="0" dirty="0" smtClean="0"/>
              <a:t> for å </a:t>
            </a:r>
            <a:r>
              <a:rPr lang="nb-NO" baseline="0" dirty="0" err="1" smtClean="0"/>
              <a:t>etablereen</a:t>
            </a:r>
            <a:r>
              <a:rPr lang="nb-NO" baseline="0" dirty="0" smtClean="0"/>
              <a:t> </a:t>
            </a:r>
            <a:r>
              <a:rPr lang="nb-NO" baseline="0" dirty="0" err="1" smtClean="0"/>
              <a:t>forstaåelse</a:t>
            </a:r>
            <a:r>
              <a:rPr lang="nb-NO" baseline="0" dirty="0" smtClean="0"/>
              <a:t> av hvordan for store reinflokker kunne/ville </a:t>
            </a:r>
            <a:r>
              <a:rPr lang="nb-NO" baseline="0" dirty="0" err="1" smtClean="0"/>
              <a:t>reultere</a:t>
            </a:r>
            <a:r>
              <a:rPr lang="nb-NO" baseline="0" dirty="0" smtClean="0"/>
              <a:t> i overbeite. </a:t>
            </a:r>
          </a:p>
          <a:p>
            <a:pPr rtl="0" eaLnBrk="1" fontAlgn="t" latinLnBrk="0" hangingPunct="1"/>
            <a:endParaRPr lang="nb-NO" sz="1200" b="0" i="0" u="none" strike="noStrike" kern="1200" dirty="0" smtClean="0">
              <a:solidFill>
                <a:schemeClr val="tx1"/>
              </a:solidFill>
              <a:effectLst/>
              <a:latin typeface="+mn-lt"/>
              <a:ea typeface="+mn-ea"/>
              <a:cs typeface="+mn-cs"/>
            </a:endParaRPr>
          </a:p>
          <a:p>
            <a:pPr rtl="0" eaLnBrk="1" fontAlgn="t" latinLnBrk="0" hangingPunct="1"/>
            <a:r>
              <a:rPr lang="nb-NO" sz="1200" b="1" i="0" u="none" strike="noStrike" kern="1200" dirty="0" smtClean="0">
                <a:solidFill>
                  <a:schemeClr val="tx1"/>
                </a:solidFill>
                <a:effectLst/>
                <a:latin typeface="+mn-lt"/>
                <a:ea typeface="+mn-ea"/>
                <a:cs typeface="+mn-cs"/>
              </a:rPr>
              <a:t>Reineier 1</a:t>
            </a:r>
            <a:endParaRPr lang="nb-NO" sz="1200" b="0" i="0" u="none" strike="noStrike" kern="1200" dirty="0" smtClean="0">
              <a:solidFill>
                <a:schemeClr val="tx1"/>
              </a:solidFill>
              <a:effectLst/>
              <a:latin typeface="+mn-lt"/>
              <a:ea typeface="+mn-ea"/>
              <a:cs typeface="+mn-cs"/>
            </a:endParaRPr>
          </a:p>
          <a:p>
            <a:pPr rtl="0" eaLnBrk="1" fontAlgn="t" latinLnBrk="0" hangingPunct="1"/>
            <a:r>
              <a:rPr lang="nb-NO" sz="1200" b="0" i="0" u="none" strike="noStrike" kern="1200" dirty="0" smtClean="0">
                <a:solidFill>
                  <a:schemeClr val="tx1"/>
                </a:solidFill>
                <a:effectLst/>
                <a:latin typeface="+mn-lt"/>
                <a:ea typeface="+mn-ea"/>
                <a:cs typeface="+mn-cs"/>
              </a:rPr>
              <a:t>100 dyr</a:t>
            </a:r>
          </a:p>
          <a:p>
            <a:pPr rtl="0" eaLnBrk="1" fontAlgn="t" latinLnBrk="0" hangingPunct="1"/>
            <a:r>
              <a:rPr lang="nb-NO" sz="1200" b="0" i="0" u="none" strike="noStrike" kern="1200" dirty="0" smtClean="0">
                <a:solidFill>
                  <a:schemeClr val="tx1"/>
                </a:solidFill>
                <a:effectLst/>
                <a:latin typeface="+mn-lt"/>
                <a:ea typeface="+mn-ea"/>
                <a:cs typeface="+mn-cs"/>
              </a:rPr>
              <a:t>200 dyr</a:t>
            </a:r>
          </a:p>
          <a:p>
            <a:pPr rtl="0" eaLnBrk="1" fontAlgn="t" latinLnBrk="0" hangingPunct="1"/>
            <a:r>
              <a:rPr lang="nb-NO" sz="1200" b="0" i="0" u="none" strike="noStrike" kern="1200" dirty="0" smtClean="0">
                <a:solidFill>
                  <a:schemeClr val="tx1"/>
                </a:solidFill>
                <a:effectLst/>
                <a:latin typeface="+mn-lt"/>
                <a:ea typeface="+mn-ea"/>
                <a:cs typeface="+mn-cs"/>
              </a:rPr>
              <a:t>Rein-</a:t>
            </a:r>
          </a:p>
          <a:p>
            <a:pPr rtl="0" eaLnBrk="1" fontAlgn="t" latinLnBrk="0" hangingPunct="1"/>
            <a:r>
              <a:rPr lang="nb-NO" sz="1200" b="0" i="0" u="none" strike="noStrike" kern="1200" dirty="0" smtClean="0">
                <a:solidFill>
                  <a:schemeClr val="tx1"/>
                </a:solidFill>
                <a:effectLst/>
                <a:latin typeface="+mn-lt"/>
                <a:ea typeface="+mn-ea"/>
                <a:cs typeface="+mn-cs"/>
              </a:rPr>
              <a:t>eier 2</a:t>
            </a:r>
          </a:p>
          <a:p>
            <a:pPr rtl="0" eaLnBrk="1" fontAlgn="t" latinLnBrk="0" hangingPunct="1"/>
            <a:r>
              <a:rPr lang="nb-NO" sz="1200" b="0" i="0" u="none" strike="noStrike" kern="1200" dirty="0" smtClean="0">
                <a:solidFill>
                  <a:schemeClr val="tx1"/>
                </a:solidFill>
                <a:effectLst/>
                <a:latin typeface="+mn-lt"/>
                <a:ea typeface="+mn-ea"/>
                <a:cs typeface="+mn-cs"/>
              </a:rPr>
              <a:t>100 dyr</a:t>
            </a:r>
          </a:p>
          <a:p>
            <a:endParaRPr lang="nb-NO" dirty="0"/>
          </a:p>
        </p:txBody>
      </p:sp>
      <p:sp>
        <p:nvSpPr>
          <p:cNvPr id="4" name="Plassholder for lysbildenummer 3"/>
          <p:cNvSpPr>
            <a:spLocks noGrp="1"/>
          </p:cNvSpPr>
          <p:nvPr>
            <p:ph type="sldNum" sz="quarter" idx="10"/>
          </p:nvPr>
        </p:nvSpPr>
        <p:spPr/>
        <p:txBody>
          <a:bodyPr/>
          <a:lstStyle/>
          <a:p>
            <a:fld id="{9B20FE71-592D-254F-8B2A-66A8EBC7AF52}" type="slidenum">
              <a:rPr lang="nb-NO" smtClean="0"/>
              <a:t>3</a:t>
            </a:fld>
            <a:endParaRPr lang="nb-NO"/>
          </a:p>
        </p:txBody>
      </p:sp>
    </p:spTree>
    <p:extLst>
      <p:ext uri="{BB962C8B-B14F-4D97-AF65-F5344CB8AC3E}">
        <p14:creationId xmlns:p14="http://schemas.microsoft.com/office/powerpoint/2010/main" val="190852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Jeg kan beskrive ulike veier hjemmefra og til skolen med deg som for meg glimtvis fremstår med </a:t>
            </a:r>
            <a:r>
              <a:rPr lang="nb-NO" dirty="0" err="1" smtClean="0"/>
              <a:t>fografisk</a:t>
            </a:r>
            <a:r>
              <a:rPr lang="nb-NO" baseline="0" dirty="0" smtClean="0"/>
              <a:t> detalj-nøyaktighet. </a:t>
            </a:r>
          </a:p>
          <a:p>
            <a:r>
              <a:rPr lang="nb-NO" baseline="0" dirty="0" smtClean="0"/>
              <a:t>Til skoleveien og skolegangen kan jeg huske frem rekkefølgen de jeg gikk sammen med etablerte en gruppe. Som voksen kan jeg bruke de ulike veiene til å identifisere hvordan veivalg åpnet for ulik tilslutning. Hvordan geografi dannet opphav for fellesskap. Når og hvor ulike fellesskap ble brutt og hvorfor. </a:t>
            </a:r>
          </a:p>
          <a:p>
            <a:r>
              <a:rPr lang="nb-NO" baseline="0" dirty="0" smtClean="0"/>
              <a:t>Som voksen husker jeg barndommen men fra det voksne perspektiv, men noen øyeblikk kan jeg nesten erindre i historisk presens. Det som var kan levendegjøres og bli dagens hendelse. Så viktig er det som skjer. Vi vet ikke hvilke hendelser som for den enkelte elev blir stående som de viktige. Jeg husker at min lærer snudde en klassekamerat opp ned i et desperat forsøk på å få ham til å forstå hva du skulle gjøre når du delte med en brøk med en brøk. Jeg vet ikke om det hadde vært akseptert praksis i dag. Jeg vet heller ikke hvordan min medelev husker denne hendelsen, men det virket. Uten at jeg dermed har anbefalt det. </a:t>
            </a:r>
            <a:endParaRPr lang="nb-NO" dirty="0"/>
          </a:p>
        </p:txBody>
      </p:sp>
      <p:sp>
        <p:nvSpPr>
          <p:cNvPr id="4" name="Plassholder for lysbildenummer 3"/>
          <p:cNvSpPr>
            <a:spLocks noGrp="1"/>
          </p:cNvSpPr>
          <p:nvPr>
            <p:ph type="sldNum" sz="quarter" idx="10"/>
          </p:nvPr>
        </p:nvSpPr>
        <p:spPr/>
        <p:txBody>
          <a:bodyPr/>
          <a:lstStyle/>
          <a:p>
            <a:fld id="{9B20FE71-592D-254F-8B2A-66A8EBC7AF52}" type="slidenum">
              <a:rPr lang="nb-NO" smtClean="0"/>
              <a:t>7</a:t>
            </a:fld>
            <a:endParaRPr lang="nb-NO"/>
          </a:p>
        </p:txBody>
      </p:sp>
    </p:spTree>
    <p:extLst>
      <p:ext uri="{BB962C8B-B14F-4D97-AF65-F5344CB8AC3E}">
        <p14:creationId xmlns:p14="http://schemas.microsoft.com/office/powerpoint/2010/main" val="1650760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D65966AF-3487-4D4D-8A1C-FDA920AD30DD}"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53612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5966AF-3487-4D4D-8A1C-FDA920AD30DD}"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338192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5966AF-3487-4D4D-8A1C-FDA920AD30DD}"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28535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5966AF-3487-4D4D-8A1C-FDA920AD30DD}"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74203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D65966AF-3487-4D4D-8A1C-FDA920AD30DD}" type="datetimeFigureOut">
              <a:rPr lang="nb-NO" smtClean="0"/>
              <a:t>19.10.2019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125447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D65966AF-3487-4D4D-8A1C-FDA920AD30DD}" type="datetimeFigureOut">
              <a:rPr lang="nb-NO" smtClean="0"/>
              <a:t>19.10.2019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666326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D65966AF-3487-4D4D-8A1C-FDA920AD30DD}" type="datetimeFigureOut">
              <a:rPr lang="nb-NO" smtClean="0"/>
              <a:t>19.10.2019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98345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D65966AF-3487-4D4D-8A1C-FDA920AD30DD}" type="datetimeFigureOut">
              <a:rPr lang="nb-NO" smtClean="0"/>
              <a:t>19.10.2019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07556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65966AF-3487-4D4D-8A1C-FDA920AD30DD}" type="datetimeFigureOut">
              <a:rPr lang="nb-NO" smtClean="0"/>
              <a:t>19.10.2019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594383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65966AF-3487-4D4D-8A1C-FDA920AD30DD}" type="datetimeFigureOut">
              <a:rPr lang="nb-NO" smtClean="0"/>
              <a:t>19.10.2019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34017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65966AF-3487-4D4D-8A1C-FDA920AD30DD}" type="datetimeFigureOut">
              <a:rPr lang="nb-NO" smtClean="0"/>
              <a:t>19.10.2019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73006E3-EF71-5B4B-B99C-5EFB0DCB5984}" type="slidenum">
              <a:rPr lang="nb-NO" smtClean="0"/>
              <a:t>‹#›</a:t>
            </a:fld>
            <a:endParaRPr lang="nb-NO"/>
          </a:p>
        </p:txBody>
      </p:sp>
    </p:spTree>
    <p:extLst>
      <p:ext uri="{BB962C8B-B14F-4D97-AF65-F5344CB8AC3E}">
        <p14:creationId xmlns:p14="http://schemas.microsoft.com/office/powerpoint/2010/main" val="15067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966AF-3487-4D4D-8A1C-FDA920AD30DD}" type="datetimeFigureOut">
              <a:rPr lang="nb-NO" smtClean="0"/>
              <a:t>19.10.2019</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006E3-EF71-5B4B-B99C-5EFB0DCB5984}" type="slidenum">
              <a:rPr lang="nb-NO" smtClean="0"/>
              <a:t>‹#›</a:t>
            </a:fld>
            <a:endParaRPr lang="nb-NO"/>
          </a:p>
        </p:txBody>
      </p:sp>
    </p:spTree>
    <p:extLst>
      <p:ext uri="{BB962C8B-B14F-4D97-AF65-F5344CB8AC3E}">
        <p14:creationId xmlns:p14="http://schemas.microsoft.com/office/powerpoint/2010/main" val="646346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a:bodyPr>
          <a:lstStyle/>
          <a:p>
            <a:r>
              <a:rPr lang="nb-NO" sz="4800" dirty="0" smtClean="0"/>
              <a:t>Videre jobbing med fagfornyelsen </a:t>
            </a:r>
            <a:br>
              <a:rPr lang="nb-NO" sz="4800" dirty="0" smtClean="0"/>
            </a:br>
            <a:r>
              <a:rPr lang="nb-NO" sz="4800" dirty="0" smtClean="0"/>
              <a:t>i samfunnsfag på vår skole</a:t>
            </a:r>
            <a:endParaRPr lang="nb-NO" sz="4800" dirty="0"/>
          </a:p>
        </p:txBody>
      </p:sp>
      <p:sp>
        <p:nvSpPr>
          <p:cNvPr id="3" name="Undertittel 2"/>
          <p:cNvSpPr>
            <a:spLocks noGrp="1"/>
          </p:cNvSpPr>
          <p:nvPr>
            <p:ph type="subTitle" idx="1"/>
          </p:nvPr>
        </p:nvSpPr>
        <p:spPr/>
        <p:txBody>
          <a:bodyPr/>
          <a:lstStyle/>
          <a:p>
            <a:r>
              <a:rPr lang="nb-NO" dirty="0" err="1" smtClean="0"/>
              <a:t>Dekomp</a:t>
            </a:r>
            <a:r>
              <a:rPr lang="nb-NO" dirty="0" smtClean="0"/>
              <a:t> fagfornyelsen samfunnsfag </a:t>
            </a:r>
          </a:p>
          <a:p>
            <a:r>
              <a:rPr lang="nb-NO" dirty="0" smtClean="0"/>
              <a:t>Lillehammer </a:t>
            </a:r>
            <a:r>
              <a:rPr lang="nb-NO" smtClean="0"/>
              <a:t>Rådhus 18.10.2019</a:t>
            </a:r>
            <a:endParaRPr lang="nb-NO" dirty="0" smtClean="0"/>
          </a:p>
          <a:p>
            <a:r>
              <a:rPr lang="nb-NO" dirty="0" smtClean="0"/>
              <a:t>Inger Mokkelbost Haug </a:t>
            </a:r>
            <a:endParaRPr lang="nb-NO" dirty="0"/>
          </a:p>
        </p:txBody>
      </p:sp>
    </p:spTree>
    <p:extLst>
      <p:ext uri="{BB962C8B-B14F-4D97-AF65-F5344CB8AC3E}">
        <p14:creationId xmlns:p14="http://schemas.microsoft.com/office/powerpoint/2010/main" val="1500758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500062"/>
            <a:ext cx="10515600" cy="1325563"/>
          </a:xfrm>
        </p:spPr>
        <p:txBody>
          <a:bodyPr/>
          <a:lstStyle/>
          <a:p>
            <a:r>
              <a:rPr lang="nb-NO" dirty="0" smtClean="0"/>
              <a:t>VIRKELIGHETEN SOM INNGANG </a:t>
            </a:r>
            <a:br>
              <a:rPr lang="nb-NO" dirty="0" smtClean="0"/>
            </a:br>
            <a:r>
              <a:rPr lang="nb-NO" dirty="0" smtClean="0"/>
              <a:t>DET VI TAR MED INN I KLASSEROMMET</a:t>
            </a:r>
            <a:endParaRPr lang="nb-NO" dirty="0"/>
          </a:p>
        </p:txBody>
      </p:sp>
      <p:sp>
        <p:nvSpPr>
          <p:cNvPr id="3" name="Plassholder for innhold 2"/>
          <p:cNvSpPr>
            <a:spLocks noGrp="1"/>
          </p:cNvSpPr>
          <p:nvPr>
            <p:ph sz="half" idx="1"/>
          </p:nvPr>
        </p:nvSpPr>
        <p:spPr/>
        <p:txBody>
          <a:bodyPr>
            <a:normAutofit fontScale="92500" lnSpcReduction="10000"/>
          </a:bodyPr>
          <a:lstStyle/>
          <a:p>
            <a:r>
              <a:rPr lang="nb-NO" dirty="0" smtClean="0"/>
              <a:t>Mellomtrinnet, kjerneelement:</a:t>
            </a:r>
          </a:p>
          <a:p>
            <a:pPr lvl="1"/>
            <a:r>
              <a:rPr lang="nb-NO" dirty="0" smtClean="0"/>
              <a:t>Undring og utforskning</a:t>
            </a:r>
          </a:p>
          <a:p>
            <a:pPr lvl="1"/>
            <a:r>
              <a:rPr lang="nb-NO" dirty="0" smtClean="0"/>
              <a:t>Samfunnskritisk tenking og sammenhenger </a:t>
            </a:r>
          </a:p>
          <a:p>
            <a:pPr lvl="1"/>
            <a:r>
              <a:rPr lang="nb-NO" dirty="0" smtClean="0"/>
              <a:t>Identitetsutvikling og fellesskap</a:t>
            </a:r>
          </a:p>
          <a:p>
            <a:r>
              <a:rPr lang="nb-NO" dirty="0" smtClean="0"/>
              <a:t>Hva var det viktigste som skjedde før skolen i dag? </a:t>
            </a:r>
          </a:p>
          <a:p>
            <a:r>
              <a:rPr lang="nb-NO" dirty="0" smtClean="0"/>
              <a:t>Hva gjorde dere på vei til skolen? Brukte dere/brukte dere ikke sosiale medier? Lyttet dere til andre medier? Andre gjøremål? </a:t>
            </a:r>
          </a:p>
          <a:p>
            <a:endParaRPr lang="nb-NO" dirty="0"/>
          </a:p>
        </p:txBody>
      </p:sp>
      <p:sp>
        <p:nvSpPr>
          <p:cNvPr id="4" name="Plassholder for innhold 3"/>
          <p:cNvSpPr>
            <a:spLocks noGrp="1"/>
          </p:cNvSpPr>
          <p:nvPr>
            <p:ph sz="half" idx="2"/>
          </p:nvPr>
        </p:nvSpPr>
        <p:spPr/>
        <p:txBody>
          <a:bodyPr>
            <a:normAutofit fontScale="92500" lnSpcReduction="10000"/>
          </a:bodyPr>
          <a:lstStyle/>
          <a:p>
            <a:pPr marL="0" indent="0">
              <a:buNone/>
            </a:pPr>
            <a:endParaRPr lang="nb-NO" dirty="0" smtClean="0"/>
          </a:p>
          <a:p>
            <a:r>
              <a:rPr lang="nb-NO" dirty="0" smtClean="0"/>
              <a:t>Som for barnetrinnet kan denne øvelsen danne inngang til til at elevene </a:t>
            </a:r>
            <a:r>
              <a:rPr lang="nb-NO" dirty="0" err="1" smtClean="0"/>
              <a:t>debrifer</a:t>
            </a:r>
            <a:r>
              <a:rPr lang="nb-NO" dirty="0" smtClean="0"/>
              <a:t> sine mer personlige gjøremål med hverandre og sammen. </a:t>
            </a:r>
          </a:p>
          <a:p>
            <a:r>
              <a:rPr lang="nb-NO" dirty="0" smtClean="0"/>
              <a:t>Læringsmålet er å bidra til å utvikle elevenes egenrefleksjonsevne og å lage grenser mellom personlig og privat (livsmestring) og etablere broer mellom personlige erfaringer og faglig refleksjon. </a:t>
            </a:r>
            <a:endParaRPr lang="nb-NO" dirty="0"/>
          </a:p>
        </p:txBody>
      </p:sp>
    </p:spTree>
    <p:extLst>
      <p:ext uri="{BB962C8B-B14F-4D97-AF65-F5344CB8AC3E}">
        <p14:creationId xmlns:p14="http://schemas.microsoft.com/office/powerpoint/2010/main" val="1952822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p:txBody>
          <a:bodyPr/>
          <a:lstStyle/>
          <a:p>
            <a:r>
              <a:rPr lang="nb-NO" dirty="0" smtClean="0"/>
              <a:t>Mellomarbeid frem til neste samling.</a:t>
            </a:r>
            <a:endParaRPr lang="nb-NO" dirty="0"/>
          </a:p>
        </p:txBody>
      </p:sp>
      <p:sp>
        <p:nvSpPr>
          <p:cNvPr id="8" name="Plassholder for innhold 7"/>
          <p:cNvSpPr>
            <a:spLocks noGrp="1"/>
          </p:cNvSpPr>
          <p:nvPr>
            <p:ph idx="1"/>
          </p:nvPr>
        </p:nvSpPr>
        <p:spPr/>
        <p:txBody>
          <a:bodyPr>
            <a:normAutofit fontScale="77500" lnSpcReduction="20000"/>
          </a:bodyPr>
          <a:lstStyle/>
          <a:p>
            <a:pPr marL="0" lvl="0" indent="0">
              <a:lnSpc>
                <a:spcPct val="100000"/>
              </a:lnSpc>
              <a:spcBef>
                <a:spcPct val="20000"/>
              </a:spcBef>
              <a:buNone/>
              <a:defRPr/>
            </a:pPr>
            <a:r>
              <a:rPr lang="nb-NO" sz="1800" kern="0" dirty="0" smtClean="0">
                <a:solidFill>
                  <a:srgbClr val="FF0000"/>
                </a:solidFill>
              </a:rPr>
              <a:t>Del A til refleksjon og deling på neste samling: </a:t>
            </a:r>
          </a:p>
          <a:p>
            <a:pPr marL="0" lvl="0" indent="0">
              <a:lnSpc>
                <a:spcPct val="100000"/>
              </a:lnSpc>
              <a:spcBef>
                <a:spcPct val="20000"/>
              </a:spcBef>
              <a:buNone/>
              <a:defRPr/>
            </a:pPr>
            <a:r>
              <a:rPr lang="nb-NO" sz="1800" kern="0" dirty="0" smtClean="0">
                <a:solidFill>
                  <a:srgbClr val="FF0000"/>
                </a:solidFill>
              </a:rPr>
              <a:t>Utgangspunkt: </a:t>
            </a:r>
            <a:r>
              <a:rPr lang="nb-NO" sz="1800" kern="0" dirty="0" smtClean="0"/>
              <a:t>Egne </a:t>
            </a:r>
            <a:r>
              <a:rPr lang="nb-NO" sz="1800" kern="0" dirty="0"/>
              <a:t>planer og opplegg for perioden oktober til </a:t>
            </a:r>
            <a:r>
              <a:rPr lang="nb-NO" sz="1800" kern="0" dirty="0" smtClean="0"/>
              <a:t>desember. </a:t>
            </a:r>
          </a:p>
          <a:p>
            <a:pPr>
              <a:lnSpc>
                <a:spcPct val="100000"/>
              </a:lnSpc>
              <a:spcBef>
                <a:spcPct val="20000"/>
              </a:spcBef>
              <a:defRPr/>
            </a:pPr>
            <a:r>
              <a:rPr lang="nb-NO" sz="1800" kern="0" dirty="0" smtClean="0">
                <a:solidFill>
                  <a:prstClr val="black"/>
                </a:solidFill>
              </a:rPr>
              <a:t>Studer og reflekter over om og hvordan din/deres nåværende praksis møter krav og forventninger fra den nye læreplanen. Legg spesiell vekt på å identifisere hvordan du/dere operasjonaliserer fagets relevans og kjerneelementer, men trekk også inn nyttige elementer fra fagplanen dersom det er til hjelp i arbeidet. </a:t>
            </a:r>
          </a:p>
          <a:p>
            <a:pPr>
              <a:lnSpc>
                <a:spcPct val="100000"/>
              </a:lnSpc>
              <a:spcBef>
                <a:spcPct val="20000"/>
              </a:spcBef>
              <a:defRPr/>
            </a:pPr>
            <a:r>
              <a:rPr lang="nb-NO" sz="1800" kern="0" dirty="0" smtClean="0">
                <a:solidFill>
                  <a:prstClr val="black"/>
                </a:solidFill>
              </a:rPr>
              <a:t>Bruk refleksjonsarbeidet til å utvikle endringer i læringsarbeidet. Prøv </a:t>
            </a:r>
            <a:r>
              <a:rPr lang="nb-NO" sz="1800" kern="0" dirty="0">
                <a:solidFill>
                  <a:prstClr val="black"/>
                </a:solidFill>
              </a:rPr>
              <a:t>ut endringene og skaff deg erfaringer. </a:t>
            </a:r>
            <a:endParaRPr lang="nb-NO" sz="1800" kern="0" dirty="0" smtClean="0">
              <a:solidFill>
                <a:prstClr val="black"/>
              </a:solidFill>
            </a:endParaRPr>
          </a:p>
          <a:p>
            <a:pPr>
              <a:lnSpc>
                <a:spcPct val="100000"/>
              </a:lnSpc>
              <a:spcBef>
                <a:spcPct val="20000"/>
              </a:spcBef>
              <a:defRPr/>
            </a:pPr>
            <a:r>
              <a:rPr lang="nb-NO" sz="1800" kern="0" dirty="0" smtClean="0">
                <a:solidFill>
                  <a:prstClr val="black"/>
                </a:solidFill>
              </a:rPr>
              <a:t>Inviter elevene til å undersøke og dele hvordan de opplever samfunnsfaget. Bor faget inne i bøker og er huskekunnskap, eller er det noe de kan bruke i hverdagslivene sine? Finn </a:t>
            </a:r>
            <a:r>
              <a:rPr lang="nb-NO" sz="1800" kern="0" dirty="0">
                <a:solidFill>
                  <a:prstClr val="black"/>
                </a:solidFill>
              </a:rPr>
              <a:t>ut hva elevene tenker er det viktigste i </a:t>
            </a:r>
            <a:r>
              <a:rPr lang="nb-NO" sz="1800" kern="0" dirty="0" smtClean="0">
                <a:solidFill>
                  <a:prstClr val="black"/>
                </a:solidFill>
              </a:rPr>
              <a:t>faget og om det bidrar til deres forståelse og tolkning av hverdagsliv og samfunn. </a:t>
            </a:r>
          </a:p>
          <a:p>
            <a:pPr marL="0" indent="0">
              <a:lnSpc>
                <a:spcPct val="100000"/>
              </a:lnSpc>
              <a:spcBef>
                <a:spcPct val="20000"/>
              </a:spcBef>
              <a:buNone/>
              <a:defRPr/>
            </a:pPr>
            <a:r>
              <a:rPr lang="nb-NO" sz="1800" kern="0" dirty="0" smtClean="0">
                <a:solidFill>
                  <a:srgbClr val="FF0000"/>
                </a:solidFill>
              </a:rPr>
              <a:t>Tilbakemelding: </a:t>
            </a:r>
            <a:r>
              <a:rPr lang="nb-NO" sz="1800" kern="0" dirty="0" smtClean="0">
                <a:solidFill>
                  <a:prstClr val="black"/>
                </a:solidFill>
              </a:rPr>
              <a:t>På samlingen i januar skal hver deltaker dele sine erfaringer med bordgruppen sin. Her skal dere bli kjent med hverandres refleksjon over og endring av egen praksis og elevenes forståelse av hva </a:t>
            </a:r>
            <a:r>
              <a:rPr lang="nb-NO" sz="1800" kern="0" dirty="0">
                <a:solidFill>
                  <a:prstClr val="black"/>
                </a:solidFill>
              </a:rPr>
              <a:t>som er det viktigste i </a:t>
            </a:r>
            <a:r>
              <a:rPr lang="nb-NO" sz="1800" kern="0" dirty="0" smtClean="0">
                <a:solidFill>
                  <a:prstClr val="black"/>
                </a:solidFill>
              </a:rPr>
              <a:t>faget. </a:t>
            </a:r>
          </a:p>
          <a:p>
            <a:pPr marL="0" indent="0">
              <a:lnSpc>
                <a:spcPct val="100000"/>
              </a:lnSpc>
              <a:spcBef>
                <a:spcPct val="20000"/>
              </a:spcBef>
              <a:buNone/>
              <a:defRPr/>
            </a:pPr>
            <a:endParaRPr lang="nb-NO" sz="1800" kern="0" dirty="0" smtClean="0">
              <a:solidFill>
                <a:srgbClr val="FF0000"/>
              </a:solidFill>
            </a:endParaRPr>
          </a:p>
          <a:p>
            <a:pPr marL="0" indent="0">
              <a:lnSpc>
                <a:spcPct val="100000"/>
              </a:lnSpc>
              <a:spcBef>
                <a:spcPct val="20000"/>
              </a:spcBef>
              <a:buNone/>
              <a:defRPr/>
            </a:pPr>
            <a:r>
              <a:rPr lang="nb-NO" sz="1800" kern="0" dirty="0" smtClean="0">
                <a:solidFill>
                  <a:srgbClr val="FF0000"/>
                </a:solidFill>
              </a:rPr>
              <a:t>Til deling i de enkeltes skolesamfunn</a:t>
            </a:r>
            <a:endParaRPr lang="nb-NO" sz="1800" kern="0" dirty="0">
              <a:solidFill>
                <a:srgbClr val="FF0000"/>
              </a:solidFill>
            </a:endParaRPr>
          </a:p>
          <a:p>
            <a:pPr>
              <a:lnSpc>
                <a:spcPct val="100000"/>
              </a:lnSpc>
              <a:spcBef>
                <a:spcPct val="20000"/>
              </a:spcBef>
              <a:defRPr/>
            </a:pPr>
            <a:r>
              <a:rPr lang="nb-NO" sz="1800" kern="0" dirty="0" smtClean="0">
                <a:solidFill>
                  <a:prstClr val="black"/>
                </a:solidFill>
              </a:rPr>
              <a:t>Presenter samfunnsfagets </a:t>
            </a:r>
            <a:r>
              <a:rPr lang="nb-NO" sz="1800" kern="0" dirty="0">
                <a:solidFill>
                  <a:prstClr val="black"/>
                </a:solidFill>
              </a:rPr>
              <a:t>nye kjerneelementer i </a:t>
            </a:r>
            <a:r>
              <a:rPr lang="nb-NO" sz="1800" kern="0" dirty="0" smtClean="0">
                <a:solidFill>
                  <a:prstClr val="black"/>
                </a:solidFill>
              </a:rPr>
              <a:t>det faglige fellesskapet som er relevant på din skole. Bruk gjerne de innspill fra denne samlingen. Skoleledelsen vil organisere denne </a:t>
            </a:r>
            <a:r>
              <a:rPr lang="nb-NO" sz="1800" kern="0" dirty="0">
                <a:solidFill>
                  <a:prstClr val="black"/>
                </a:solidFill>
              </a:rPr>
              <a:t>delingen på en hensiktsmessig måte for </a:t>
            </a:r>
            <a:r>
              <a:rPr lang="nb-NO" sz="1800" kern="0" dirty="0" smtClean="0">
                <a:solidFill>
                  <a:prstClr val="black"/>
                </a:solidFill>
              </a:rPr>
              <a:t>å bidra til  å øke utbyttet fra samlingene på </a:t>
            </a:r>
            <a:r>
              <a:rPr lang="nb-NO" sz="1800" kern="0" dirty="0">
                <a:solidFill>
                  <a:prstClr val="black"/>
                </a:solidFill>
              </a:rPr>
              <a:t>tvers i profesjonsfellesskapet (minst én gang, gjerne to)</a:t>
            </a:r>
          </a:p>
          <a:p>
            <a:pPr>
              <a:lnSpc>
                <a:spcPct val="100000"/>
              </a:lnSpc>
              <a:spcBef>
                <a:spcPct val="20000"/>
              </a:spcBef>
              <a:defRPr/>
            </a:pPr>
            <a:r>
              <a:rPr lang="nb-NO" sz="1800" kern="0" dirty="0" smtClean="0">
                <a:solidFill>
                  <a:prstClr val="black"/>
                </a:solidFill>
              </a:rPr>
              <a:t>Studer den </a:t>
            </a:r>
            <a:r>
              <a:rPr lang="nb-NO" sz="1800" kern="0" dirty="0">
                <a:solidFill>
                  <a:prstClr val="black"/>
                </a:solidFill>
              </a:rPr>
              <a:t>endelige læreplanen for faget ditt slik den </a:t>
            </a:r>
            <a:r>
              <a:rPr lang="nb-NO" sz="1800" kern="0" dirty="0" smtClean="0">
                <a:solidFill>
                  <a:prstClr val="black"/>
                </a:solidFill>
              </a:rPr>
              <a:t>foreligger etter endelig vedtak i </a:t>
            </a:r>
            <a:r>
              <a:rPr lang="nb-NO" sz="1800" kern="0" dirty="0">
                <a:solidFill>
                  <a:prstClr val="black"/>
                </a:solidFill>
              </a:rPr>
              <a:t>november 2019 </a:t>
            </a:r>
            <a:r>
              <a:rPr lang="nb-NO" sz="1800" kern="0" dirty="0" smtClean="0">
                <a:solidFill>
                  <a:prstClr val="black"/>
                </a:solidFill>
              </a:rPr>
              <a:t>(bli lagt ut </a:t>
            </a:r>
            <a:r>
              <a:rPr lang="nb-NO" sz="1800" kern="0" dirty="0">
                <a:solidFill>
                  <a:prstClr val="black"/>
                </a:solidFill>
              </a:rPr>
              <a:t>på </a:t>
            </a:r>
            <a:r>
              <a:rPr lang="nb-NO" sz="1800" kern="0" dirty="0" smtClean="0">
                <a:solidFill>
                  <a:prstClr val="black"/>
                </a:solidFill>
              </a:rPr>
              <a:t>udir.no). Identifiser hva du vurderer som forbedringer </a:t>
            </a:r>
            <a:r>
              <a:rPr lang="nb-NO" sz="1800" kern="0" dirty="0">
                <a:solidFill>
                  <a:prstClr val="black"/>
                </a:solidFill>
              </a:rPr>
              <a:t>i de nye læreplanene? Hva overrasket </a:t>
            </a:r>
            <a:r>
              <a:rPr lang="nb-NO" sz="1800" kern="0" dirty="0" smtClean="0">
                <a:solidFill>
                  <a:prstClr val="black"/>
                </a:solidFill>
              </a:rPr>
              <a:t>deg? </a:t>
            </a:r>
            <a:r>
              <a:rPr lang="nb-NO" sz="1800" kern="0" dirty="0">
                <a:solidFill>
                  <a:prstClr val="black"/>
                </a:solidFill>
              </a:rPr>
              <a:t>Hva tror du </a:t>
            </a:r>
            <a:r>
              <a:rPr lang="nb-NO" sz="1800" kern="0" dirty="0" smtClean="0">
                <a:solidFill>
                  <a:prstClr val="black"/>
                </a:solidFill>
              </a:rPr>
              <a:t>vil bli tolket </a:t>
            </a:r>
            <a:r>
              <a:rPr lang="nb-NO" sz="1800" kern="0" dirty="0">
                <a:solidFill>
                  <a:prstClr val="black"/>
                </a:solidFill>
              </a:rPr>
              <a:t>mest ulikt av ulike lærere og skoler?</a:t>
            </a:r>
          </a:p>
          <a:p>
            <a:pPr marL="0" indent="0">
              <a:lnSpc>
                <a:spcPct val="100000"/>
              </a:lnSpc>
              <a:spcBef>
                <a:spcPct val="20000"/>
              </a:spcBef>
              <a:buNone/>
              <a:defRPr/>
            </a:pPr>
            <a:r>
              <a:rPr lang="nb-NO" sz="1800" kern="0" dirty="0" smtClean="0">
                <a:solidFill>
                  <a:srgbClr val="FF0000"/>
                </a:solidFill>
              </a:rPr>
              <a:t>NB felles forslag til oss fra </a:t>
            </a:r>
            <a:r>
              <a:rPr lang="nb-NO" sz="1800" kern="0" dirty="0" err="1">
                <a:solidFill>
                  <a:srgbClr val="FF0000"/>
                </a:solidFill>
              </a:rPr>
              <a:t>D</a:t>
            </a:r>
            <a:r>
              <a:rPr lang="nb-NO" sz="1800" kern="0" dirty="0" err="1" smtClean="0">
                <a:solidFill>
                  <a:srgbClr val="FF0000"/>
                </a:solidFill>
              </a:rPr>
              <a:t>ekomps</a:t>
            </a:r>
            <a:r>
              <a:rPr lang="nb-NO" sz="1800" kern="0" smtClean="0">
                <a:solidFill>
                  <a:srgbClr val="FF0000"/>
                </a:solidFill>
              </a:rPr>
              <a:t> organisere: </a:t>
            </a:r>
            <a:endParaRPr lang="nb-NO" sz="1800" kern="0" dirty="0" smtClean="0">
              <a:solidFill>
                <a:srgbClr val="FF0000"/>
              </a:solidFill>
            </a:endParaRPr>
          </a:p>
          <a:p>
            <a:pPr>
              <a:lnSpc>
                <a:spcPct val="100000"/>
              </a:lnSpc>
              <a:spcBef>
                <a:spcPct val="20000"/>
              </a:spcBef>
              <a:defRPr/>
            </a:pPr>
            <a:r>
              <a:rPr lang="nb-NO" sz="1800" kern="0" dirty="0" smtClean="0">
                <a:solidFill>
                  <a:prstClr val="black"/>
                </a:solidFill>
              </a:rPr>
              <a:t>Hvert </a:t>
            </a:r>
            <a:r>
              <a:rPr lang="nb-NO" sz="1800" kern="0" dirty="0">
                <a:solidFill>
                  <a:prstClr val="black"/>
                </a:solidFill>
              </a:rPr>
              <a:t>fag legger inn digital deling/samarbeid dersom det er ønskelig. Dette er opp til fagansvarlig. Hvis det opprettes et slikt rom, må det være obligatoriske krav om deltakelse</a:t>
            </a:r>
            <a:r>
              <a:rPr lang="nb-NO" sz="1800" kern="0" dirty="0" smtClean="0">
                <a:solidFill>
                  <a:prstClr val="black"/>
                </a:solidFill>
              </a:rPr>
              <a:t>. </a:t>
            </a:r>
            <a:r>
              <a:rPr lang="nb-NO" sz="1800" kern="0" dirty="0" smtClean="0">
                <a:solidFill>
                  <a:srgbClr val="FF0000"/>
                </a:solidFill>
              </a:rPr>
              <a:t>Hva vil vi? </a:t>
            </a:r>
            <a:endParaRPr lang="nb-NO" sz="1800" kern="0" dirty="0">
              <a:solidFill>
                <a:srgbClr val="FF0000"/>
              </a:solidFill>
            </a:endParaRPr>
          </a:p>
          <a:p>
            <a:pPr marL="0" lvl="0" indent="0">
              <a:lnSpc>
                <a:spcPct val="100000"/>
              </a:lnSpc>
              <a:spcBef>
                <a:spcPct val="20000"/>
              </a:spcBef>
              <a:buNone/>
              <a:defRPr/>
            </a:pPr>
            <a:endParaRPr lang="nb-NO" sz="3200" kern="0" dirty="0">
              <a:solidFill>
                <a:prstClr val="black"/>
              </a:solidFill>
            </a:endParaRPr>
          </a:p>
          <a:p>
            <a:endParaRPr lang="nb-NO" dirty="0"/>
          </a:p>
        </p:txBody>
      </p:sp>
    </p:spTree>
    <p:extLst>
      <p:ext uri="{BB962C8B-B14F-4D97-AF65-F5344CB8AC3E}">
        <p14:creationId xmlns:p14="http://schemas.microsoft.com/office/powerpoint/2010/main" val="130053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Forståelse: Skolen som multidynamisk system</a:t>
            </a:r>
            <a:endParaRPr lang="nb-NO" dirty="0"/>
          </a:p>
        </p:txBody>
      </p:sp>
      <p:sp>
        <p:nvSpPr>
          <p:cNvPr id="3" name="Plassholder for innhold 2"/>
          <p:cNvSpPr>
            <a:spLocks noGrp="1"/>
          </p:cNvSpPr>
          <p:nvPr>
            <p:ph sz="half" idx="1"/>
          </p:nvPr>
        </p:nvSpPr>
        <p:spPr>
          <a:xfrm>
            <a:off x="838200" y="1825625"/>
            <a:ext cx="5181600" cy="4351338"/>
          </a:xfrm>
        </p:spPr>
        <p:txBody>
          <a:bodyPr>
            <a:normAutofit fontScale="62500" lnSpcReduction="20000"/>
          </a:bodyPr>
          <a:lstStyle/>
          <a:p>
            <a:endParaRPr lang="nb-NO" dirty="0" smtClean="0"/>
          </a:p>
          <a:p>
            <a:r>
              <a:rPr lang="nb-NO" dirty="0" smtClean="0">
                <a:solidFill>
                  <a:srgbClr val="002060"/>
                </a:solidFill>
              </a:rPr>
              <a:t>Aktørgrupper ed skolen som hverdagsarena  </a:t>
            </a:r>
          </a:p>
          <a:p>
            <a:pPr lvl="1"/>
            <a:r>
              <a:rPr lang="nb-NO" dirty="0" smtClean="0">
                <a:solidFill>
                  <a:srgbClr val="FF0000"/>
                </a:solidFill>
              </a:rPr>
              <a:t>Elever </a:t>
            </a:r>
          </a:p>
          <a:p>
            <a:pPr lvl="1"/>
            <a:r>
              <a:rPr lang="nb-NO" dirty="0" smtClean="0">
                <a:solidFill>
                  <a:schemeClr val="accent1">
                    <a:lumMod val="75000"/>
                  </a:schemeClr>
                </a:solidFill>
              </a:rPr>
              <a:t>Ledelse</a:t>
            </a:r>
          </a:p>
          <a:p>
            <a:pPr lvl="1"/>
            <a:r>
              <a:rPr lang="nb-NO" dirty="0" smtClean="0"/>
              <a:t>Trinngrupper</a:t>
            </a:r>
          </a:p>
          <a:p>
            <a:pPr lvl="1"/>
            <a:r>
              <a:rPr lang="nb-NO" dirty="0" smtClean="0"/>
              <a:t>Faggrupper</a:t>
            </a:r>
          </a:p>
          <a:p>
            <a:pPr lvl="1"/>
            <a:r>
              <a:rPr lang="nb-NO" dirty="0"/>
              <a:t>A</a:t>
            </a:r>
            <a:r>
              <a:rPr lang="nb-NO" dirty="0" smtClean="0"/>
              <a:t>ssistenter</a:t>
            </a:r>
          </a:p>
          <a:p>
            <a:pPr marL="0" indent="0">
              <a:buNone/>
            </a:pPr>
            <a:r>
              <a:rPr lang="nb-NO" dirty="0" smtClean="0"/>
              <a:t>Aktørgrupper påvirket av skolen som arena</a:t>
            </a:r>
          </a:p>
          <a:p>
            <a:pPr lvl="1"/>
            <a:r>
              <a:rPr lang="nb-NO" dirty="0" smtClean="0"/>
              <a:t>Foreldre/foresatte</a:t>
            </a:r>
          </a:p>
          <a:p>
            <a:pPr marL="0" indent="0">
              <a:buNone/>
            </a:pPr>
            <a:r>
              <a:rPr lang="nb-NO" dirty="0" smtClean="0"/>
              <a:t>Aktørgrupper som påvirker skolen som arena</a:t>
            </a:r>
          </a:p>
          <a:p>
            <a:pPr lvl="1"/>
            <a:r>
              <a:rPr lang="nb-NO" dirty="0" smtClean="0"/>
              <a:t>Nasjonale myndigheter (nasjonalt/regionalt)</a:t>
            </a:r>
          </a:p>
          <a:p>
            <a:pPr lvl="1"/>
            <a:r>
              <a:rPr lang="nb-NO" dirty="0" smtClean="0"/>
              <a:t>Lokale myndigheter (kommune/fylkeskommune)</a:t>
            </a:r>
          </a:p>
          <a:p>
            <a:pPr lvl="1"/>
            <a:r>
              <a:rPr lang="nb-NO" dirty="0" smtClean="0"/>
              <a:t>Religiøse samfunn </a:t>
            </a:r>
          </a:p>
          <a:p>
            <a:pPr lvl="1"/>
            <a:r>
              <a:rPr lang="nb-NO" dirty="0" smtClean="0"/>
              <a:t>Andre grupperinger </a:t>
            </a:r>
          </a:p>
          <a:p>
            <a:pPr lvl="1"/>
            <a:endParaRPr lang="nb-NO" dirty="0"/>
          </a:p>
        </p:txBody>
      </p:sp>
      <p:sp>
        <p:nvSpPr>
          <p:cNvPr id="4" name="Plassholder for innhold 3"/>
          <p:cNvSpPr>
            <a:spLocks noGrp="1"/>
          </p:cNvSpPr>
          <p:nvPr>
            <p:ph sz="half" idx="2"/>
          </p:nvPr>
        </p:nvSpPr>
        <p:spPr/>
        <p:txBody>
          <a:bodyPr>
            <a:normAutofit fontScale="62500" lnSpcReduction="20000"/>
          </a:bodyPr>
          <a:lstStyle/>
          <a:p>
            <a:pPr marL="0" indent="0">
              <a:buNone/>
            </a:pPr>
            <a:endParaRPr lang="nb-NO" dirty="0" smtClean="0"/>
          </a:p>
          <a:p>
            <a:pPr marL="0" indent="0">
              <a:buNone/>
            </a:pPr>
            <a:r>
              <a:rPr lang="nb-NO" dirty="0" smtClean="0"/>
              <a:t>Kjennetegn og særtrekk ved ulike grupper: </a:t>
            </a:r>
          </a:p>
          <a:p>
            <a:pPr lvl="1"/>
            <a:endParaRPr lang="nb-NO" dirty="0" smtClean="0"/>
          </a:p>
          <a:p>
            <a:pPr marL="457200" lvl="1" indent="0">
              <a:buNone/>
            </a:pPr>
            <a:r>
              <a:rPr lang="nb-NO" dirty="0" smtClean="0">
                <a:solidFill>
                  <a:srgbClr val="FF0000"/>
                </a:solidFill>
              </a:rPr>
              <a:t>Hvordan skjer endringer</a:t>
            </a:r>
          </a:p>
          <a:p>
            <a:pPr lvl="1"/>
            <a:r>
              <a:rPr lang="nb-NO" dirty="0" smtClean="0"/>
              <a:t>Raskt?</a:t>
            </a:r>
          </a:p>
          <a:p>
            <a:pPr lvl="1"/>
            <a:r>
              <a:rPr lang="nb-NO" dirty="0" smtClean="0"/>
              <a:t>Langsomt</a:t>
            </a:r>
          </a:p>
          <a:p>
            <a:pPr lvl="1"/>
            <a:r>
              <a:rPr lang="nb-NO" dirty="0" smtClean="0"/>
              <a:t>Selvstyrt</a:t>
            </a:r>
          </a:p>
          <a:p>
            <a:pPr lvl="1"/>
            <a:r>
              <a:rPr lang="nb-NO" dirty="0" smtClean="0"/>
              <a:t>Pålagt?</a:t>
            </a:r>
          </a:p>
          <a:p>
            <a:pPr marL="457200" lvl="1" indent="0">
              <a:buNone/>
            </a:pPr>
            <a:endParaRPr lang="nb-NO" dirty="0" smtClean="0"/>
          </a:p>
          <a:p>
            <a:pPr marL="457200" lvl="1" indent="0">
              <a:buNone/>
            </a:pPr>
            <a:r>
              <a:rPr lang="nb-NO" dirty="0" smtClean="0">
                <a:solidFill>
                  <a:srgbClr val="FF0000"/>
                </a:solidFill>
              </a:rPr>
              <a:t>Hva slags makt har gruppen (i forhold til hvilke aktører) ? </a:t>
            </a:r>
          </a:p>
          <a:p>
            <a:pPr lvl="1"/>
            <a:r>
              <a:rPr lang="nb-NO" dirty="0" smtClean="0"/>
              <a:t>AUTONOMT Besluttende</a:t>
            </a:r>
          </a:p>
          <a:p>
            <a:pPr lvl="1"/>
            <a:r>
              <a:rPr lang="nb-NO" dirty="0" smtClean="0"/>
              <a:t>AUTONOMT Gjennomførende</a:t>
            </a:r>
          </a:p>
          <a:p>
            <a:pPr lvl="1"/>
            <a:r>
              <a:rPr lang="nb-NO" dirty="0" smtClean="0"/>
              <a:t>AUTONOMT Rådgivende</a:t>
            </a:r>
          </a:p>
          <a:p>
            <a:pPr lvl="1"/>
            <a:r>
              <a:rPr lang="nb-NO" dirty="0" smtClean="0"/>
              <a:t>AVHENGIG av leders/ledelsesfilosofi og praksis?</a:t>
            </a:r>
          </a:p>
          <a:p>
            <a:pPr lvl="1"/>
            <a:r>
              <a:rPr lang="nb-NO" dirty="0" smtClean="0"/>
              <a:t>AVHENGIG av skolens/teamets/klassens kultur</a:t>
            </a:r>
          </a:p>
          <a:p>
            <a:pPr lvl="1"/>
            <a:r>
              <a:rPr lang="nb-NO" dirty="0" smtClean="0"/>
              <a:t>AVHENGIG av pålegg fra omkringliggende institusjoner</a:t>
            </a:r>
            <a:endParaRPr lang="nb-NO" dirty="0"/>
          </a:p>
        </p:txBody>
      </p:sp>
    </p:spTree>
    <p:extLst>
      <p:ext uri="{BB962C8B-B14F-4D97-AF65-F5344CB8AC3E}">
        <p14:creationId xmlns:p14="http://schemas.microsoft.com/office/powerpoint/2010/main" val="110840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Skolesamfunnet som system</a:t>
            </a:r>
            <a:endParaRPr lang="nb-NO" dirty="0"/>
          </a:p>
        </p:txBody>
      </p:sp>
      <p:sp>
        <p:nvSpPr>
          <p:cNvPr id="4" name="Plassholder for innhold 3"/>
          <p:cNvSpPr>
            <a:spLocks noGrp="1"/>
          </p:cNvSpPr>
          <p:nvPr>
            <p:ph sz="half" idx="1"/>
          </p:nvPr>
        </p:nvSpPr>
        <p:spPr/>
        <p:txBody>
          <a:bodyPr>
            <a:normAutofit fontScale="92500" lnSpcReduction="20000"/>
          </a:bodyPr>
          <a:lstStyle/>
          <a:p>
            <a:pPr marL="0" indent="0">
              <a:buNone/>
            </a:pPr>
            <a:r>
              <a:rPr lang="nb-NO" dirty="0" smtClean="0"/>
              <a:t>Systemisk konsekvensforståelse</a:t>
            </a:r>
          </a:p>
          <a:p>
            <a:r>
              <a:rPr lang="nb-NO" dirty="0" smtClean="0">
                <a:solidFill>
                  <a:srgbClr val="FF0000"/>
                </a:solidFill>
              </a:rPr>
              <a:t>Forlater</a:t>
            </a:r>
            <a:r>
              <a:rPr lang="nb-NO" dirty="0" smtClean="0"/>
              <a:t> den enkle årsak – virkning forståelse:</a:t>
            </a:r>
          </a:p>
          <a:p>
            <a:r>
              <a:rPr lang="nb-NO" dirty="0" smtClean="0"/>
              <a:t>Hvis vi gjør A, så skjer B </a:t>
            </a:r>
          </a:p>
          <a:p>
            <a:r>
              <a:rPr lang="nb-NO" dirty="0" smtClean="0">
                <a:solidFill>
                  <a:srgbClr val="FF0000"/>
                </a:solidFill>
              </a:rPr>
              <a:t>Etablerer</a:t>
            </a:r>
            <a:r>
              <a:rPr lang="nb-NO" dirty="0" smtClean="0"/>
              <a:t> sammensatt forståelse av forholdet mellom Handling – endring/virkning for ulike aktører på eller med tilknytning til en arena.  </a:t>
            </a:r>
          </a:p>
          <a:p>
            <a:r>
              <a:rPr lang="nb-NO" dirty="0" smtClean="0"/>
              <a:t>Konsekvens</a:t>
            </a:r>
          </a:p>
          <a:p>
            <a:pPr lvl="1"/>
            <a:r>
              <a:rPr lang="nb-NO" dirty="0" smtClean="0"/>
              <a:t>Intensjonelle </a:t>
            </a:r>
          </a:p>
          <a:p>
            <a:pPr lvl="1"/>
            <a:r>
              <a:rPr lang="nb-NO" dirty="0" smtClean="0"/>
              <a:t>Ikke intensjonelle </a:t>
            </a:r>
          </a:p>
          <a:p>
            <a:pPr lvl="1"/>
            <a:r>
              <a:rPr lang="nb-NO" dirty="0" smtClean="0"/>
              <a:t>Ulike konsekvenser for ulike aktører</a:t>
            </a:r>
          </a:p>
        </p:txBody>
      </p:sp>
      <p:sp>
        <p:nvSpPr>
          <p:cNvPr id="8" name="Plassholder for innhold 7"/>
          <p:cNvSpPr>
            <a:spLocks noGrp="1"/>
          </p:cNvSpPr>
          <p:nvPr>
            <p:ph sz="half" idx="2"/>
          </p:nvPr>
        </p:nvSpPr>
        <p:spPr/>
        <p:txBody>
          <a:bodyPr>
            <a:normAutofit fontScale="92500" lnSpcReduction="20000"/>
          </a:bodyPr>
          <a:lstStyle/>
          <a:p>
            <a:pPr marL="0" indent="0">
              <a:buNone/>
            </a:pPr>
            <a:r>
              <a:rPr lang="nb-NO" dirty="0" smtClean="0">
                <a:solidFill>
                  <a:srgbClr val="FF0000"/>
                </a:solidFill>
              </a:rPr>
              <a:t>Når noe NYTT skal introduseres </a:t>
            </a:r>
          </a:p>
          <a:p>
            <a:pPr marL="0" indent="0">
              <a:buNone/>
            </a:pPr>
            <a:r>
              <a:rPr lang="nb-NO" dirty="0"/>
              <a:t>S</a:t>
            </a:r>
            <a:r>
              <a:rPr lang="nb-NO" dirty="0" smtClean="0"/>
              <a:t>om lærere må vi kunne dele forståelige og innsiktsgivende fortellinger om hva det nye handler om til alle berørte parter i skolesamfunnet. </a:t>
            </a:r>
          </a:p>
          <a:p>
            <a:pPr marL="0" indent="0">
              <a:buNone/>
            </a:pPr>
            <a:endParaRPr lang="nb-NO" dirty="0"/>
          </a:p>
          <a:p>
            <a:pPr marL="0" indent="0">
              <a:buNone/>
            </a:pPr>
            <a:r>
              <a:rPr lang="nb-NO" dirty="0" smtClean="0"/>
              <a:t>Elever og deres foresatte står i sentrum. </a:t>
            </a:r>
          </a:p>
          <a:p>
            <a:pPr marL="0" indent="0">
              <a:buNone/>
            </a:pPr>
            <a:endParaRPr lang="nb-NO" dirty="0"/>
          </a:p>
          <a:p>
            <a:pPr marL="0" indent="0">
              <a:buNone/>
            </a:pPr>
            <a:r>
              <a:rPr lang="nb-NO" dirty="0" smtClean="0"/>
              <a:t>Skolen som fellesskapets arena i individualismens tidsalder er utsatt</a:t>
            </a:r>
          </a:p>
          <a:p>
            <a:pPr marL="0" indent="0">
              <a:buNone/>
            </a:pPr>
            <a:endParaRPr lang="nb-NO" dirty="0"/>
          </a:p>
          <a:p>
            <a:pPr marL="0" indent="0">
              <a:buNone/>
            </a:pPr>
            <a:endParaRPr lang="nb-NO" dirty="0" smtClean="0"/>
          </a:p>
          <a:p>
            <a:pPr marL="0" indent="0">
              <a:buNone/>
            </a:pPr>
            <a:endParaRPr lang="nb-NO" dirty="0"/>
          </a:p>
          <a:p>
            <a:pPr marL="0" indent="0">
              <a:buNone/>
            </a:pPr>
            <a:endParaRPr lang="nb-NO" dirty="0"/>
          </a:p>
        </p:txBody>
      </p:sp>
    </p:spTree>
    <p:extLst>
      <p:ext uri="{BB962C8B-B14F-4D97-AF65-F5344CB8AC3E}">
        <p14:creationId xmlns:p14="http://schemas.microsoft.com/office/powerpoint/2010/main" val="1784273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Hovedpoeng skolen som system er en av samfunnets mest dynamiske arenaer</a:t>
            </a:r>
            <a:endParaRPr lang="nb-NO" dirty="0"/>
          </a:p>
        </p:txBody>
      </p:sp>
      <p:sp>
        <p:nvSpPr>
          <p:cNvPr id="3" name="Plassholder for innhold 2"/>
          <p:cNvSpPr>
            <a:spLocks noGrp="1"/>
          </p:cNvSpPr>
          <p:nvPr>
            <p:ph sz="half" idx="1"/>
          </p:nvPr>
        </p:nvSpPr>
        <p:spPr/>
        <p:txBody>
          <a:bodyPr>
            <a:normAutofit fontScale="92500"/>
          </a:bodyPr>
          <a:lstStyle/>
          <a:p>
            <a:endParaRPr lang="nb-NO" dirty="0" smtClean="0"/>
          </a:p>
          <a:p>
            <a:r>
              <a:rPr lang="nb-NO" dirty="0" smtClean="0">
                <a:solidFill>
                  <a:srgbClr val="FF0000"/>
                </a:solidFill>
              </a:rPr>
              <a:t>Elever</a:t>
            </a:r>
            <a:r>
              <a:rPr lang="nb-NO" dirty="0" smtClean="0"/>
              <a:t> i individuelle og kollektive endringsløp</a:t>
            </a:r>
          </a:p>
          <a:p>
            <a:pPr lvl="1"/>
            <a:r>
              <a:rPr lang="nb-NO" dirty="0" smtClean="0"/>
              <a:t>Kjappe, </a:t>
            </a:r>
            <a:r>
              <a:rPr lang="nb-NO" dirty="0" err="1" smtClean="0"/>
              <a:t>ugjevne</a:t>
            </a:r>
            <a:r>
              <a:rPr lang="nb-NO" dirty="0" smtClean="0"/>
              <a:t> individuelle løp samlet i en klasse</a:t>
            </a:r>
          </a:p>
          <a:p>
            <a:r>
              <a:rPr lang="nb-NO" dirty="0" smtClean="0">
                <a:solidFill>
                  <a:srgbClr val="FF0000"/>
                </a:solidFill>
              </a:rPr>
              <a:t>Lærere</a:t>
            </a:r>
            <a:r>
              <a:rPr lang="nb-NO" dirty="0" smtClean="0"/>
              <a:t> i individuelle og kollektive endringsløp</a:t>
            </a:r>
          </a:p>
          <a:p>
            <a:pPr lvl="1"/>
            <a:r>
              <a:rPr lang="nb-NO" dirty="0" smtClean="0"/>
              <a:t>Langsommere og ulike endringsløp i ulike kollegiale kontekster</a:t>
            </a:r>
            <a:endParaRPr lang="nb-NO" dirty="0"/>
          </a:p>
        </p:txBody>
      </p:sp>
      <p:sp>
        <p:nvSpPr>
          <p:cNvPr id="4" name="Plassholder for innhold 3"/>
          <p:cNvSpPr>
            <a:spLocks noGrp="1"/>
          </p:cNvSpPr>
          <p:nvPr>
            <p:ph sz="half" idx="2"/>
          </p:nvPr>
        </p:nvSpPr>
        <p:spPr/>
        <p:txBody>
          <a:bodyPr>
            <a:normAutofit fontScale="92500"/>
          </a:bodyPr>
          <a:lstStyle/>
          <a:p>
            <a:r>
              <a:rPr lang="nb-NO" dirty="0" smtClean="0">
                <a:solidFill>
                  <a:srgbClr val="FF0000"/>
                </a:solidFill>
              </a:rPr>
              <a:t>Foreldre </a:t>
            </a:r>
            <a:r>
              <a:rPr lang="nb-NO" dirty="0" smtClean="0"/>
              <a:t> individuelle og skoleuavhengige kollektive endringsløp</a:t>
            </a:r>
          </a:p>
          <a:p>
            <a:r>
              <a:rPr lang="nb-NO" dirty="0" smtClean="0">
                <a:solidFill>
                  <a:srgbClr val="FF0000"/>
                </a:solidFill>
              </a:rPr>
              <a:t>Familier</a:t>
            </a:r>
            <a:r>
              <a:rPr lang="nb-NO" dirty="0" smtClean="0"/>
              <a:t> i individuelle og tidvis skoleavhengige endringsløp</a:t>
            </a:r>
          </a:p>
          <a:p>
            <a:pPr lvl="1"/>
            <a:r>
              <a:rPr lang="nb-NO" dirty="0" smtClean="0"/>
              <a:t>Hvordan bearbeides gode/dårlige erfaringer i familiene</a:t>
            </a:r>
          </a:p>
          <a:p>
            <a:r>
              <a:rPr lang="nb-NO" dirty="0" smtClean="0">
                <a:solidFill>
                  <a:srgbClr val="FF0000"/>
                </a:solidFill>
              </a:rPr>
              <a:t>Politiske</a:t>
            </a:r>
            <a:r>
              <a:rPr lang="nb-NO" dirty="0" smtClean="0"/>
              <a:t> myndigheters ideologisk begrunnede endringsvilje </a:t>
            </a:r>
          </a:p>
          <a:p>
            <a:pPr lvl="1"/>
            <a:r>
              <a:rPr lang="nb-NO" dirty="0" smtClean="0"/>
              <a:t>Uten direktelinje til de enkelte skoler. </a:t>
            </a:r>
          </a:p>
          <a:p>
            <a:pPr marL="0" indent="0">
              <a:buNone/>
            </a:pPr>
            <a:endParaRPr lang="nb-NO" dirty="0"/>
          </a:p>
        </p:txBody>
      </p:sp>
    </p:spTree>
    <p:extLst>
      <p:ext uri="{BB962C8B-B14F-4D97-AF65-F5344CB8AC3E}">
        <p14:creationId xmlns:p14="http://schemas.microsoft.com/office/powerpoint/2010/main" val="1849557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Lærebøker og/eller andre hjelpere i undervisning</a:t>
            </a:r>
            <a:endParaRPr lang="nb-NO" dirty="0"/>
          </a:p>
        </p:txBody>
      </p:sp>
      <p:sp>
        <p:nvSpPr>
          <p:cNvPr id="3" name="Plassholder for innhold 2"/>
          <p:cNvSpPr>
            <a:spLocks noGrp="1"/>
          </p:cNvSpPr>
          <p:nvPr>
            <p:ph idx="1"/>
          </p:nvPr>
        </p:nvSpPr>
        <p:spPr/>
        <p:txBody>
          <a:bodyPr>
            <a:normAutofit/>
          </a:bodyPr>
          <a:lstStyle/>
          <a:p>
            <a:r>
              <a:rPr lang="nb-NO" dirty="0" smtClean="0"/>
              <a:t>Lærebøker er en forfatters tolking av den til enhver tids gjeldende læreplan</a:t>
            </a:r>
          </a:p>
          <a:p>
            <a:r>
              <a:rPr lang="nb-NO" dirty="0" smtClean="0"/>
              <a:t>Lærebøker, i samfunnsfag spesielt, men også andre fag, er utdatert i det øyeblikk de leveres forlaget </a:t>
            </a:r>
          </a:p>
          <a:p>
            <a:r>
              <a:rPr lang="nb-NO" dirty="0" smtClean="0"/>
              <a:t>Lærebøker kan fungere som en felles referanseramme for elevene og gi godt grunnlag for kildekritisk lesing</a:t>
            </a:r>
          </a:p>
          <a:p>
            <a:endParaRPr lang="nb-NO" dirty="0"/>
          </a:p>
        </p:txBody>
      </p:sp>
      <p:sp>
        <p:nvSpPr>
          <p:cNvPr id="4" name="Plassholder for innhold 3"/>
          <p:cNvSpPr>
            <a:spLocks noGrp="1"/>
          </p:cNvSpPr>
          <p:nvPr>
            <p:ph type="body" sz="half" idx="2"/>
          </p:nvPr>
        </p:nvSpPr>
        <p:spPr/>
        <p:txBody>
          <a:bodyPr>
            <a:normAutofit/>
          </a:bodyPr>
          <a:lstStyle/>
          <a:p>
            <a:r>
              <a:rPr lang="nb-NO" dirty="0" smtClean="0"/>
              <a:t>Fagfornyelsen gir samfunnsfag et spesielt ansvar for digital kompetanse hos elevene</a:t>
            </a:r>
          </a:p>
          <a:p>
            <a:r>
              <a:rPr lang="nb-NO" dirty="0" smtClean="0"/>
              <a:t>Digital kompetanse omfatter </a:t>
            </a:r>
          </a:p>
          <a:p>
            <a:pPr lvl="1"/>
            <a:r>
              <a:rPr lang="nb-NO" dirty="0" smtClean="0"/>
              <a:t>Brukskompetanse  (digitale muligheter) </a:t>
            </a:r>
          </a:p>
          <a:p>
            <a:pPr lvl="1"/>
            <a:r>
              <a:rPr lang="nb-NO" dirty="0" smtClean="0"/>
              <a:t>Kildekritisk kompetanse</a:t>
            </a:r>
            <a:endParaRPr lang="nb-NO" dirty="0"/>
          </a:p>
          <a:p>
            <a:r>
              <a:rPr lang="nb-NO" dirty="0" smtClean="0"/>
              <a:t>Internett representerer en unik demokratisering av kunnskap</a:t>
            </a:r>
          </a:p>
          <a:p>
            <a:r>
              <a:rPr lang="nb-NO" dirty="0" smtClean="0"/>
              <a:t>Utvikling av egen og elevenes kompetanse i og om kilder på nettet er påtrengende viktig</a:t>
            </a:r>
            <a:endParaRPr lang="nb-NO" dirty="0"/>
          </a:p>
        </p:txBody>
      </p:sp>
    </p:spTree>
    <p:extLst>
      <p:ext uri="{BB962C8B-B14F-4D97-AF65-F5344CB8AC3E}">
        <p14:creationId xmlns:p14="http://schemas.microsoft.com/office/powerpoint/2010/main" val="145720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vet vi om nettets hjelpere? Hvilke kilder bruker vi?</a:t>
            </a:r>
            <a:endParaRPr lang="nb-NO" dirty="0"/>
          </a:p>
        </p:txBody>
      </p:sp>
      <p:sp>
        <p:nvSpPr>
          <p:cNvPr id="3" name="Plassholder for innhold 2"/>
          <p:cNvSpPr>
            <a:spLocks noGrp="1"/>
          </p:cNvSpPr>
          <p:nvPr>
            <p:ph sz="half" idx="1"/>
          </p:nvPr>
        </p:nvSpPr>
        <p:spPr/>
        <p:txBody>
          <a:bodyPr>
            <a:normAutofit fontScale="85000" lnSpcReduction="20000"/>
          </a:bodyPr>
          <a:lstStyle/>
          <a:p>
            <a:pPr marL="0" indent="0">
              <a:buNone/>
            </a:pPr>
            <a:r>
              <a:rPr lang="nb-NO" dirty="0" smtClean="0">
                <a:solidFill>
                  <a:srgbClr val="FF0000"/>
                </a:solidFill>
              </a:rPr>
              <a:t>Institusjonelt skoleklarerte kilder: </a:t>
            </a:r>
          </a:p>
          <a:p>
            <a:r>
              <a:rPr lang="nb-NO" dirty="0" smtClean="0"/>
              <a:t>Utdanningsdirektoratet</a:t>
            </a:r>
          </a:p>
          <a:p>
            <a:pPr marL="0" indent="0">
              <a:buNone/>
            </a:pPr>
            <a:r>
              <a:rPr lang="nb-NO" dirty="0" smtClean="0"/>
              <a:t>Ofte brukte skolerelaterte kilder: </a:t>
            </a:r>
          </a:p>
          <a:p>
            <a:r>
              <a:rPr lang="nb-NO" dirty="0" smtClean="0"/>
              <a:t>NRKs skolesider</a:t>
            </a:r>
          </a:p>
          <a:p>
            <a:r>
              <a:rPr lang="nb-NO" dirty="0" smtClean="0"/>
              <a:t>Utdanningsforbundets hjemmesider</a:t>
            </a:r>
          </a:p>
          <a:p>
            <a:pPr marL="0" indent="0">
              <a:buNone/>
            </a:pPr>
            <a:r>
              <a:rPr lang="nb-NO" dirty="0" smtClean="0">
                <a:solidFill>
                  <a:srgbClr val="FF0000"/>
                </a:solidFill>
              </a:rPr>
              <a:t>Andre sentrale kilder: </a:t>
            </a:r>
          </a:p>
          <a:p>
            <a:r>
              <a:rPr lang="nb-NO" dirty="0" smtClean="0"/>
              <a:t>Statlige, fylkeskommunale og kommunale hjemmesider</a:t>
            </a:r>
          </a:p>
          <a:p>
            <a:r>
              <a:rPr lang="nb-NO" dirty="0" smtClean="0"/>
              <a:t>Kartverket (</a:t>
            </a:r>
            <a:r>
              <a:rPr lang="nb-NO" dirty="0" err="1" smtClean="0"/>
              <a:t>nb</a:t>
            </a:r>
            <a:r>
              <a:rPr lang="nb-NO" dirty="0" smtClean="0"/>
              <a:t> kommunal og regionreformen) -</a:t>
            </a:r>
          </a:p>
        </p:txBody>
      </p:sp>
      <p:sp>
        <p:nvSpPr>
          <p:cNvPr id="4" name="Plassholder for innhold 3"/>
          <p:cNvSpPr>
            <a:spLocks noGrp="1"/>
          </p:cNvSpPr>
          <p:nvPr>
            <p:ph sz="half" idx="2"/>
          </p:nvPr>
        </p:nvSpPr>
        <p:spPr/>
        <p:txBody>
          <a:bodyPr>
            <a:normAutofit fontScale="85000" lnSpcReduction="20000"/>
          </a:bodyPr>
          <a:lstStyle/>
          <a:p>
            <a:pPr marL="0" indent="0">
              <a:buNone/>
            </a:pPr>
            <a:r>
              <a:rPr lang="nb-NO" dirty="0" smtClean="0"/>
              <a:t>Primærkilder tilrettelagt for barn:</a:t>
            </a:r>
          </a:p>
          <a:p>
            <a:pPr lvl="1"/>
            <a:r>
              <a:rPr lang="nb-NO" dirty="0" smtClean="0"/>
              <a:t>Museenes skolesider</a:t>
            </a:r>
          </a:p>
          <a:p>
            <a:pPr lvl="2"/>
            <a:r>
              <a:rPr lang="nb-NO" dirty="0" smtClean="0"/>
              <a:t>Folkemuseet,</a:t>
            </a:r>
            <a:r>
              <a:rPr lang="nb-NO" dirty="0"/>
              <a:t> </a:t>
            </a:r>
            <a:r>
              <a:rPr lang="nb-NO" dirty="0" smtClean="0"/>
              <a:t>Nasjonalmuseet, Teknisk museum, Anno </a:t>
            </a:r>
            <a:r>
              <a:rPr lang="nb-NO" dirty="0" err="1" smtClean="0"/>
              <a:t>musem</a:t>
            </a:r>
            <a:r>
              <a:rPr lang="nb-NO" dirty="0" smtClean="0"/>
              <a:t>, Maihaugen, mm</a:t>
            </a:r>
          </a:p>
          <a:p>
            <a:pPr lvl="1"/>
            <a:r>
              <a:rPr lang="nb-NO" dirty="0" smtClean="0"/>
              <a:t>Forskningssentre: </a:t>
            </a:r>
          </a:p>
          <a:p>
            <a:pPr lvl="2"/>
            <a:r>
              <a:rPr lang="nb-NO" dirty="0" smtClean="0"/>
              <a:t>Transportøkonomisk institutt (TØI),</a:t>
            </a:r>
            <a:r>
              <a:rPr lang="nb-NO" dirty="0"/>
              <a:t> </a:t>
            </a:r>
            <a:r>
              <a:rPr lang="nb-NO" dirty="0" smtClean="0"/>
              <a:t>Center for miljøforskning (Cicero), Christian Michelsens Institutt (CMI), Forsvarets forskningsinstitutt (FFI), NUOI; PRIO; NINA; NILU mm </a:t>
            </a:r>
          </a:p>
          <a:p>
            <a:pPr lvl="1"/>
            <a:r>
              <a:rPr lang="nb-NO" dirty="0" smtClean="0"/>
              <a:t>Andre institusjoner nasjonalt og internasjonalt</a:t>
            </a:r>
          </a:p>
          <a:p>
            <a:pPr lvl="2"/>
            <a:r>
              <a:rPr lang="nb-NO" dirty="0" smtClean="0"/>
              <a:t>Nasjonalforsamlingene; Stortinget, Parlamentet (UK/SKOTTLAND Danmark, Sverige mm</a:t>
            </a:r>
          </a:p>
          <a:p>
            <a:pPr lvl="2"/>
            <a:r>
              <a:rPr lang="nb-NO" dirty="0" smtClean="0"/>
              <a:t>Rikskringkastingene: NRK, SVR/TV, BBC, CNN mm </a:t>
            </a:r>
          </a:p>
          <a:p>
            <a:pPr lvl="2"/>
            <a:r>
              <a:rPr lang="nb-NO" dirty="0" smtClean="0"/>
              <a:t>Nobelinstituttet, Menneskerettighetssentrene </a:t>
            </a:r>
          </a:p>
        </p:txBody>
      </p:sp>
    </p:spTree>
    <p:extLst>
      <p:ext uri="{BB962C8B-B14F-4D97-AF65-F5344CB8AC3E}">
        <p14:creationId xmlns:p14="http://schemas.microsoft.com/office/powerpoint/2010/main" val="244679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Skoleveien – åpning av dagen  </a:t>
            </a:r>
            <a:endParaRPr lang="nb-NO" dirty="0"/>
          </a:p>
        </p:txBody>
      </p:sp>
      <p:sp>
        <p:nvSpPr>
          <p:cNvPr id="5" name="Plassholder for innhold 4"/>
          <p:cNvSpPr>
            <a:spLocks noGrp="1"/>
          </p:cNvSpPr>
          <p:nvPr>
            <p:ph idx="1"/>
          </p:nvPr>
        </p:nvSpPr>
        <p:spPr/>
        <p:txBody>
          <a:bodyPr/>
          <a:lstStyle/>
          <a:p>
            <a:endParaRPr lang="nb-NO" dirty="0" smtClean="0"/>
          </a:p>
          <a:p>
            <a:r>
              <a:rPr lang="nb-NO" dirty="0" smtClean="0"/>
              <a:t>Bruk fem minutter til å huske frem skoleveien deres på barneskolen og ungdomsskolen. </a:t>
            </a:r>
          </a:p>
          <a:p>
            <a:r>
              <a:rPr lang="nb-NO" dirty="0" smtClean="0"/>
              <a:t>Noter ned omgivelser, farlige/utsatte områder, gode strekninger, fellesskap/etc. </a:t>
            </a:r>
            <a:endParaRPr lang="nb-NO" dirty="0"/>
          </a:p>
        </p:txBody>
      </p:sp>
    </p:spTree>
    <p:extLst>
      <p:ext uri="{BB962C8B-B14F-4D97-AF65-F5344CB8AC3E}">
        <p14:creationId xmlns:p14="http://schemas.microsoft.com/office/powerpoint/2010/main" val="296638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Virkelighetsbildet som utgangspunkt</a:t>
            </a:r>
            <a:endParaRPr lang="nb-NO" dirty="0"/>
          </a:p>
        </p:txBody>
      </p:sp>
      <p:sp>
        <p:nvSpPr>
          <p:cNvPr id="3" name="Plassholder for innhold 2"/>
          <p:cNvSpPr>
            <a:spLocks noGrp="1"/>
          </p:cNvSpPr>
          <p:nvPr>
            <p:ph sz="half" idx="1"/>
          </p:nvPr>
        </p:nvSpPr>
        <p:spPr/>
        <p:txBody>
          <a:bodyPr>
            <a:normAutofit fontScale="85000" lnSpcReduction="20000"/>
          </a:bodyPr>
          <a:lstStyle/>
          <a:p>
            <a:pPr marL="0" indent="0">
              <a:buNone/>
            </a:pPr>
            <a:r>
              <a:rPr lang="nb-NO" dirty="0" smtClean="0"/>
              <a:t>Inn i hver enkelt skoledag:</a:t>
            </a:r>
          </a:p>
          <a:p>
            <a:pPr marL="0" indent="0">
              <a:buNone/>
            </a:pPr>
            <a:r>
              <a:rPr lang="nb-NO" dirty="0" smtClean="0"/>
              <a:t>Elever med personlige opplevelser, seire og nederlag </a:t>
            </a:r>
          </a:p>
          <a:p>
            <a:pPr marL="0" indent="0">
              <a:buNone/>
            </a:pPr>
            <a:endParaRPr lang="nb-NO" dirty="0"/>
          </a:p>
          <a:p>
            <a:pPr marL="0" indent="0">
              <a:buNone/>
            </a:pPr>
            <a:r>
              <a:rPr lang="nb-NO" dirty="0" smtClean="0"/>
              <a:t>Bygg bro mellom opplevelser og skolens ulike påleggsbegreper</a:t>
            </a:r>
            <a:endParaRPr lang="nb-NO" dirty="0"/>
          </a:p>
          <a:p>
            <a:pPr marL="0" indent="0">
              <a:buNone/>
            </a:pPr>
            <a:r>
              <a:rPr lang="nb-NO" dirty="0" smtClean="0"/>
              <a:t>Dette gjør mange av dere allerede </a:t>
            </a:r>
          </a:p>
          <a:p>
            <a:pPr marL="0" indent="0">
              <a:buNone/>
            </a:pPr>
            <a:r>
              <a:rPr lang="nb-NO" dirty="0" smtClean="0"/>
              <a:t>Utfordring: etablere systematisk refleksjon over hendelsene og synliggjøre deres tilknytning til fag</a:t>
            </a:r>
          </a:p>
        </p:txBody>
      </p:sp>
      <p:sp>
        <p:nvSpPr>
          <p:cNvPr id="4" name="Plassholder for innhold 3"/>
          <p:cNvSpPr>
            <a:spLocks noGrp="1"/>
          </p:cNvSpPr>
          <p:nvPr>
            <p:ph sz="half" idx="2"/>
          </p:nvPr>
        </p:nvSpPr>
        <p:spPr/>
        <p:txBody>
          <a:bodyPr>
            <a:normAutofit fontScale="85000" lnSpcReduction="20000"/>
          </a:bodyPr>
          <a:lstStyle/>
          <a:p>
            <a:pPr marL="0" indent="0">
              <a:buNone/>
            </a:pPr>
            <a:r>
              <a:rPr lang="nb-NO" dirty="0" smtClean="0"/>
              <a:t>Medborgerskap og demokrati: </a:t>
            </a:r>
          </a:p>
          <a:p>
            <a:pPr marL="0" indent="0">
              <a:buNone/>
            </a:pPr>
            <a:r>
              <a:rPr lang="nb-NO" dirty="0" smtClean="0"/>
              <a:t>Trinn 1 (1+2 klasse) Høst og Vår</a:t>
            </a:r>
          </a:p>
          <a:p>
            <a:pPr lvl="1"/>
            <a:r>
              <a:rPr lang="nb-NO" dirty="0" smtClean="0"/>
              <a:t>Hvordan vil vi ha det i gangen, ved inngangen i klasserommet? </a:t>
            </a:r>
          </a:p>
          <a:p>
            <a:pPr lvl="1"/>
            <a:r>
              <a:rPr lang="nb-NO" dirty="0" smtClean="0"/>
              <a:t>Hvordan håndterer vi flertall og mindretall? </a:t>
            </a:r>
          </a:p>
          <a:p>
            <a:pPr lvl="1"/>
            <a:r>
              <a:rPr lang="nb-NO" dirty="0" smtClean="0"/>
              <a:t>Hvorfor får noen snakke mer enn andre? </a:t>
            </a:r>
          </a:p>
          <a:p>
            <a:pPr lvl="1"/>
            <a:r>
              <a:rPr lang="nb-NO" dirty="0" smtClean="0"/>
              <a:t>Hvordan skal vi lage klasseregler</a:t>
            </a:r>
          </a:p>
          <a:p>
            <a:pPr lvl="1"/>
            <a:endParaRPr lang="nb-NO" dirty="0"/>
          </a:p>
          <a:p>
            <a:pPr marL="0" indent="0">
              <a:buNone/>
            </a:pPr>
            <a:r>
              <a:rPr lang="nb-NO" dirty="0" smtClean="0"/>
              <a:t>Lager vi like regler for Høst og vår? </a:t>
            </a:r>
          </a:p>
          <a:p>
            <a:pPr marL="0" indent="0">
              <a:buNone/>
            </a:pPr>
            <a:r>
              <a:rPr lang="nb-NO" dirty="0" smtClean="0"/>
              <a:t>Kan vi forklare hverandre hva som har endret seg? </a:t>
            </a:r>
          </a:p>
          <a:p>
            <a:pPr marL="0" indent="0">
              <a:buNone/>
            </a:pPr>
            <a:r>
              <a:rPr lang="nb-NO" dirty="0" smtClean="0"/>
              <a:t>Kan vi finne ut hvorfor og hvordan  vi forandret reglene? </a:t>
            </a:r>
          </a:p>
        </p:txBody>
      </p:sp>
    </p:spTree>
    <p:extLst>
      <p:ext uri="{BB962C8B-B14F-4D97-AF65-F5344CB8AC3E}">
        <p14:creationId xmlns:p14="http://schemas.microsoft.com/office/powerpoint/2010/main" val="2042173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Virkelighetsbildet som utgangspunkt</a:t>
            </a:r>
            <a:br>
              <a:rPr lang="nb-NO" dirty="0" smtClean="0"/>
            </a:br>
            <a:r>
              <a:rPr lang="nb-NO" dirty="0" smtClean="0"/>
              <a:t>det vi har med inn i klasserommet</a:t>
            </a:r>
            <a:endParaRPr lang="nb-NO" dirty="0"/>
          </a:p>
        </p:txBody>
      </p:sp>
      <p:sp>
        <p:nvSpPr>
          <p:cNvPr id="3" name="Plassholder for innhold 2"/>
          <p:cNvSpPr>
            <a:spLocks noGrp="1"/>
          </p:cNvSpPr>
          <p:nvPr>
            <p:ph sz="half" idx="1"/>
          </p:nvPr>
        </p:nvSpPr>
        <p:spPr/>
        <p:txBody>
          <a:bodyPr>
            <a:normAutofit fontScale="92500" lnSpcReduction="10000"/>
          </a:bodyPr>
          <a:lstStyle/>
          <a:p>
            <a:pPr marL="0" indent="0">
              <a:buNone/>
            </a:pPr>
            <a:r>
              <a:rPr lang="nb-NO" dirty="0" smtClean="0"/>
              <a:t>Barnetrinnet 2 (trinn 3 og 4) </a:t>
            </a:r>
          </a:p>
          <a:p>
            <a:pPr marL="0" indent="0">
              <a:buNone/>
            </a:pPr>
            <a:r>
              <a:rPr lang="nb-NO" dirty="0" smtClean="0"/>
              <a:t>Samfunnsvitenskapelig metodeøvelse: </a:t>
            </a:r>
          </a:p>
          <a:p>
            <a:r>
              <a:rPr lang="nb-NO" dirty="0" smtClean="0"/>
              <a:t>Hva opplevde dere på vei til skolen? </a:t>
            </a:r>
          </a:p>
          <a:p>
            <a:r>
              <a:rPr lang="nb-NO" dirty="0" smtClean="0"/>
              <a:t>Skriv ned </a:t>
            </a:r>
          </a:p>
          <a:p>
            <a:pPr lvl="1"/>
            <a:r>
              <a:rPr lang="nb-NO" dirty="0" smtClean="0"/>
              <a:t>Lag et navn på hendelsen </a:t>
            </a:r>
          </a:p>
          <a:p>
            <a:pPr lvl="1"/>
            <a:r>
              <a:rPr lang="nb-NO" dirty="0" smtClean="0"/>
              <a:t>Hvor skjedde det? </a:t>
            </a:r>
          </a:p>
          <a:p>
            <a:pPr lvl="1"/>
            <a:r>
              <a:rPr lang="nb-NO" dirty="0" smtClean="0"/>
              <a:t>Hvem var med? </a:t>
            </a:r>
          </a:p>
          <a:p>
            <a:pPr lvl="1"/>
            <a:r>
              <a:rPr lang="nb-NO" dirty="0" smtClean="0"/>
              <a:t>Hvorfor husker du det? </a:t>
            </a:r>
          </a:p>
          <a:p>
            <a:endParaRPr lang="nb-NO" dirty="0"/>
          </a:p>
        </p:txBody>
      </p:sp>
      <p:sp>
        <p:nvSpPr>
          <p:cNvPr id="4" name="Plassholder for innhold 3"/>
          <p:cNvSpPr>
            <a:spLocks noGrp="1"/>
          </p:cNvSpPr>
          <p:nvPr>
            <p:ph sz="half" idx="2"/>
          </p:nvPr>
        </p:nvSpPr>
        <p:spPr/>
        <p:txBody>
          <a:bodyPr>
            <a:normAutofit fontScale="92500" lnSpcReduction="10000"/>
          </a:bodyPr>
          <a:lstStyle/>
          <a:p>
            <a:pPr lvl="1"/>
            <a:r>
              <a:rPr lang="nb-NO" dirty="0" smtClean="0"/>
              <a:t>Barna kan danne grupper på 3-5 basert på hvem som går sammen til skolen, hvem som blir kjørt, kjører buss, går alene eller sammen med andre</a:t>
            </a:r>
          </a:p>
          <a:p>
            <a:pPr lvl="1"/>
            <a:r>
              <a:rPr lang="nb-NO" dirty="0" smtClean="0"/>
              <a:t>Barna kan sammenlikne hva de har skrevet ned hver for seg. </a:t>
            </a:r>
          </a:p>
          <a:p>
            <a:pPr lvl="1"/>
            <a:r>
              <a:rPr lang="nb-NO" dirty="0" smtClean="0"/>
              <a:t>Har de lagt merke til det samme eller forskjellige ting? </a:t>
            </a:r>
          </a:p>
          <a:p>
            <a:pPr lvl="1"/>
            <a:r>
              <a:rPr lang="nb-NO" dirty="0" smtClean="0"/>
              <a:t>Hvorfor tror de at de la merke til forskjellige forhold/hendelser? </a:t>
            </a:r>
          </a:p>
          <a:p>
            <a:pPr marL="0" indent="0">
              <a:buNone/>
            </a:pPr>
            <a:r>
              <a:rPr lang="nb-NO" dirty="0" smtClean="0"/>
              <a:t>(Dette er en øvelse vi kan bruke opp til </a:t>
            </a:r>
            <a:r>
              <a:rPr lang="nb-NO" dirty="0" err="1" smtClean="0"/>
              <a:t>phd</a:t>
            </a:r>
            <a:r>
              <a:rPr lang="nb-NO" dirty="0" smtClean="0"/>
              <a:t> nivå</a:t>
            </a:r>
            <a:r>
              <a:rPr lang="nb-NO" dirty="0" smtClean="0">
                <a:sym typeface="Wingdings"/>
              </a:rPr>
              <a:t> hvordan vi jobber med erfaringene vil variere)</a:t>
            </a:r>
            <a:endParaRPr lang="nb-NO" dirty="0" smtClean="0"/>
          </a:p>
          <a:p>
            <a:pPr lvl="1"/>
            <a:endParaRPr lang="nb-NO" dirty="0"/>
          </a:p>
        </p:txBody>
      </p:sp>
    </p:spTree>
    <p:extLst>
      <p:ext uri="{BB962C8B-B14F-4D97-AF65-F5344CB8AC3E}">
        <p14:creationId xmlns:p14="http://schemas.microsoft.com/office/powerpoint/2010/main" val="968961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1613</Words>
  <Application>Microsoft Office PowerPoint</Application>
  <PresentationFormat>Widescreen</PresentationFormat>
  <Paragraphs>171</Paragraphs>
  <Slides>11</Slides>
  <Notes>3</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11</vt:i4>
      </vt:variant>
    </vt:vector>
  </HeadingPairs>
  <TitlesOfParts>
    <vt:vector size="16" baseType="lpstr">
      <vt:lpstr>Arial</vt:lpstr>
      <vt:lpstr>Calibri</vt:lpstr>
      <vt:lpstr>Calibri Light</vt:lpstr>
      <vt:lpstr>Wingdings</vt:lpstr>
      <vt:lpstr>Office-tema</vt:lpstr>
      <vt:lpstr>Videre jobbing med fagfornyelsen  i samfunnsfag på vår skole</vt:lpstr>
      <vt:lpstr>Forståelse: Skolen som multidynamisk system</vt:lpstr>
      <vt:lpstr>Skolesamfunnet som system</vt:lpstr>
      <vt:lpstr>Hovedpoeng skolen som system er en av samfunnets mest dynamiske arenaer</vt:lpstr>
      <vt:lpstr>Lærebøker og/eller andre hjelpere i undervisning</vt:lpstr>
      <vt:lpstr>Hva vet vi om nettets hjelpere? Hvilke kilder bruker vi?</vt:lpstr>
      <vt:lpstr>Skoleveien – åpning av dagen  </vt:lpstr>
      <vt:lpstr>Virkelighetsbildet som utgangspunkt</vt:lpstr>
      <vt:lpstr>Virkelighetsbildet som utgangspunkt det vi har med inn i klasserommet</vt:lpstr>
      <vt:lpstr>VIRKELIGHETEN SOM INNGANG  DET VI TAR MED INN I KLASSEROMMET</vt:lpstr>
      <vt:lpstr>Mellomarbeid frem til neste samling.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Jobbing med fagfornyelsen  i samfunnsfag på vår skole</dc:title>
  <dc:creator>Microsoft Office-bruker</dc:creator>
  <cp:lastModifiedBy>Egil Weider Hartberg</cp:lastModifiedBy>
  <cp:revision>29</cp:revision>
  <dcterms:created xsi:type="dcterms:W3CDTF">2019-10-17T10:00:27Z</dcterms:created>
  <dcterms:modified xsi:type="dcterms:W3CDTF">2019-10-19T13:54:17Z</dcterms:modified>
</cp:coreProperties>
</file>