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7" r:id="rId2"/>
    <p:sldId id="316" r:id="rId3"/>
    <p:sldId id="284" r:id="rId4"/>
    <p:sldId id="288" r:id="rId5"/>
    <p:sldId id="323" r:id="rId6"/>
    <p:sldId id="285" r:id="rId7"/>
    <p:sldId id="286" r:id="rId8"/>
    <p:sldId id="287" r:id="rId9"/>
    <p:sldId id="292" r:id="rId10"/>
    <p:sldId id="295" r:id="rId11"/>
    <p:sldId id="296" r:id="rId12"/>
    <p:sldId id="289" r:id="rId13"/>
    <p:sldId id="272" r:id="rId14"/>
    <p:sldId id="273" r:id="rId15"/>
    <p:sldId id="325" r:id="rId16"/>
    <p:sldId id="326" r:id="rId17"/>
    <p:sldId id="327" r:id="rId18"/>
    <p:sldId id="328" r:id="rId19"/>
    <p:sldId id="329" r:id="rId20"/>
    <p:sldId id="330" r:id="rId21"/>
    <p:sldId id="300" r:id="rId22"/>
    <p:sldId id="301" r:id="rId23"/>
    <p:sldId id="314" r:id="rId24"/>
    <p:sldId id="315" r:id="rId25"/>
    <p:sldId id="324" r:id="rId26"/>
    <p:sldId id="302" r:id="rId27"/>
    <p:sldId id="303" r:id="rId28"/>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343" autoAdjust="0"/>
  </p:normalViewPr>
  <p:slideViewPr>
    <p:cSldViewPr snapToGrid="0">
      <p:cViewPr varScale="1">
        <p:scale>
          <a:sx n="65" d="100"/>
          <a:sy n="65" d="100"/>
        </p:scale>
        <p:origin x="930" y="60"/>
      </p:cViewPr>
      <p:guideLst/>
    </p:cSldViewPr>
  </p:slideViewPr>
  <p:outlineViewPr>
    <p:cViewPr>
      <p:scale>
        <a:sx n="33" d="100"/>
        <a:sy n="33" d="100"/>
      </p:scale>
      <p:origin x="0" y="-8694"/>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oleObject" Target="file:///\\lh-uv-storage03.uio.no\ils-viten\Natursekken%20000502\Arbeidsdokumenter\Eldri\L&#230;replan%202020\2ESoversikt%20flere%20fag%20BU.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nb-NO"/>
              <a:t>Tverrfaglige temaer</a:t>
            </a:r>
          </a:p>
          <a:p>
            <a:pPr>
              <a:defRPr/>
            </a:pPr>
            <a:r>
              <a:rPr lang="nb-NO"/>
              <a:t>1.-10. trinn</a:t>
            </a:r>
          </a:p>
        </c:rich>
      </c:tx>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nb-NO"/>
        </a:p>
      </c:txPr>
    </c:title>
    <c:autoTitleDeleted val="0"/>
    <c:plotArea>
      <c:layout/>
      <c:barChart>
        <c:barDir val="col"/>
        <c:grouping val="stacked"/>
        <c:varyColors val="0"/>
        <c:ser>
          <c:idx val="0"/>
          <c:order val="0"/>
          <c:tx>
            <c:strRef>
              <c:f>'Ark2'!$B$2</c:f>
              <c:strCache>
                <c:ptCount val="1"/>
                <c:pt idx="0">
                  <c:v>Bærekraftig utvikling</c:v>
                </c:pt>
              </c:strCache>
            </c:strRef>
          </c:tx>
          <c:spPr>
            <a:gradFill rotWithShape="1">
              <a:gsLst>
                <a:gs pos="0">
                  <a:schemeClr val="accent3">
                    <a:tint val="100000"/>
                    <a:shade val="85000"/>
                    <a:satMod val="100000"/>
                    <a:lumMod val="100000"/>
                  </a:schemeClr>
                </a:gs>
                <a:gs pos="100000">
                  <a:schemeClr val="accent3">
                    <a:tint val="90000"/>
                    <a:shade val="100000"/>
                    <a:satMod val="150000"/>
                    <a:lumMod val="100000"/>
                  </a:schemeClr>
                </a:gs>
              </a:gsLst>
              <a:lin ang="5400000" scaled="0"/>
            </a:gradFill>
            <a:ln>
              <a:noFill/>
            </a:ln>
            <a:effectLst>
              <a:outerShdw blurRad="57150" dist="19050" dir="5400000" algn="ctr" rotWithShape="0">
                <a:srgbClr val="000000">
                  <a:alpha val="63000"/>
                </a:srgbClr>
              </a:outerShdw>
            </a:effectLst>
            <a:sp3d contourW="12700" prstMaterial="flat">
              <a:bevelT w="38100" h="44450" prst="angle"/>
              <a:contourClr>
                <a:schemeClr val="accent3">
                  <a:shade val="35000"/>
                  <a:satMod val="160000"/>
                </a:schemeClr>
              </a:contourClr>
            </a:sp3d>
          </c:spPr>
          <c:invertIfNegative val="0"/>
          <c:cat>
            <c:strRef>
              <c:f>'Ark2'!$A$3:$A$15</c:f>
              <c:strCache>
                <c:ptCount val="13"/>
                <c:pt idx="0">
                  <c:v>Naturfag</c:v>
                </c:pt>
                <c:pt idx="1">
                  <c:v>Samfunnsfag</c:v>
                </c:pt>
                <c:pt idx="2">
                  <c:v>Norsk</c:v>
                </c:pt>
                <c:pt idx="3">
                  <c:v>KRLE</c:v>
                </c:pt>
                <c:pt idx="4">
                  <c:v>Kroppsøving</c:v>
                </c:pt>
                <c:pt idx="5">
                  <c:v>Kunst og håndverk</c:v>
                </c:pt>
                <c:pt idx="6">
                  <c:v>Mat og helse</c:v>
                </c:pt>
                <c:pt idx="7">
                  <c:v>Matematikk</c:v>
                </c:pt>
                <c:pt idx="8">
                  <c:v>Musikk</c:v>
                </c:pt>
                <c:pt idx="9">
                  <c:v>Engelsk</c:v>
                </c:pt>
                <c:pt idx="10">
                  <c:v>Fremmedspråk</c:v>
                </c:pt>
                <c:pt idx="11">
                  <c:v>Arbeidslivsfag (8.-10.)</c:v>
                </c:pt>
                <c:pt idx="12">
                  <c:v>Utdanningsvalg (8.-10.)</c:v>
                </c:pt>
              </c:strCache>
            </c:strRef>
          </c:cat>
          <c:val>
            <c:numRef>
              <c:f>'Ark2'!$B$3:$B$15</c:f>
              <c:numCache>
                <c:formatCode>General</c:formatCode>
                <c:ptCount val="13"/>
                <c:pt idx="0">
                  <c:v>1</c:v>
                </c:pt>
                <c:pt idx="1">
                  <c:v>1</c:v>
                </c:pt>
                <c:pt idx="2">
                  <c:v>1</c:v>
                </c:pt>
                <c:pt idx="3">
                  <c:v>1</c:v>
                </c:pt>
                <c:pt idx="4">
                  <c:v>1</c:v>
                </c:pt>
                <c:pt idx="5">
                  <c:v>1</c:v>
                </c:pt>
                <c:pt idx="6">
                  <c:v>1</c:v>
                </c:pt>
                <c:pt idx="7">
                  <c:v>0</c:v>
                </c:pt>
                <c:pt idx="8">
                  <c:v>0</c:v>
                </c:pt>
                <c:pt idx="9">
                  <c:v>0</c:v>
                </c:pt>
                <c:pt idx="10">
                  <c:v>0</c:v>
                </c:pt>
                <c:pt idx="11">
                  <c:v>1</c:v>
                </c:pt>
                <c:pt idx="12">
                  <c:v>0</c:v>
                </c:pt>
              </c:numCache>
            </c:numRef>
          </c:val>
          <c:extLst>
            <c:ext xmlns:c16="http://schemas.microsoft.com/office/drawing/2014/chart" uri="{C3380CC4-5D6E-409C-BE32-E72D297353CC}">
              <c16:uniqueId val="{00000000-C362-4890-9D52-59A066B7B4F6}"/>
            </c:ext>
          </c:extLst>
        </c:ser>
        <c:ser>
          <c:idx val="1"/>
          <c:order val="1"/>
          <c:tx>
            <c:strRef>
              <c:f>'Ark2'!$C$2</c:f>
              <c:strCache>
                <c:ptCount val="1"/>
                <c:pt idx="0">
                  <c:v>Demokrati og medborgerskap</c:v>
                </c:pt>
              </c:strCache>
            </c:strRef>
          </c:tx>
          <c:spPr>
            <a:gradFill rotWithShape="1">
              <a:gsLst>
                <a:gs pos="0">
                  <a:schemeClr val="accent6">
                    <a:tint val="100000"/>
                    <a:shade val="85000"/>
                    <a:satMod val="100000"/>
                    <a:lumMod val="100000"/>
                  </a:schemeClr>
                </a:gs>
                <a:gs pos="100000">
                  <a:schemeClr val="accent6">
                    <a:tint val="90000"/>
                    <a:shade val="100000"/>
                    <a:satMod val="150000"/>
                    <a:lumMod val="100000"/>
                  </a:schemeClr>
                </a:gs>
              </a:gsLst>
              <a:lin ang="5400000" scaled="0"/>
            </a:gradFill>
            <a:ln>
              <a:noFill/>
            </a:ln>
            <a:effectLst>
              <a:outerShdw blurRad="57150" dist="19050" dir="5400000" algn="ctr" rotWithShape="0">
                <a:srgbClr val="000000">
                  <a:alpha val="63000"/>
                </a:srgbClr>
              </a:outerShdw>
            </a:effectLst>
            <a:sp3d contourW="12700" prstMaterial="flat">
              <a:bevelT w="38100" h="44450" prst="angle"/>
              <a:contourClr>
                <a:schemeClr val="accent6">
                  <a:shade val="35000"/>
                  <a:satMod val="160000"/>
                </a:schemeClr>
              </a:contourClr>
            </a:sp3d>
          </c:spPr>
          <c:invertIfNegative val="0"/>
          <c:cat>
            <c:strRef>
              <c:f>'Ark2'!$A$3:$A$15</c:f>
              <c:strCache>
                <c:ptCount val="13"/>
                <c:pt idx="0">
                  <c:v>Naturfag</c:v>
                </c:pt>
                <c:pt idx="1">
                  <c:v>Samfunnsfag</c:v>
                </c:pt>
                <c:pt idx="2">
                  <c:v>Norsk</c:v>
                </c:pt>
                <c:pt idx="3">
                  <c:v>KRLE</c:v>
                </c:pt>
                <c:pt idx="4">
                  <c:v>Kroppsøving</c:v>
                </c:pt>
                <c:pt idx="5">
                  <c:v>Kunst og håndverk</c:v>
                </c:pt>
                <c:pt idx="6">
                  <c:v>Mat og helse</c:v>
                </c:pt>
                <c:pt idx="7">
                  <c:v>Matematikk</c:v>
                </c:pt>
                <c:pt idx="8">
                  <c:v>Musikk</c:v>
                </c:pt>
                <c:pt idx="9">
                  <c:v>Engelsk</c:v>
                </c:pt>
                <c:pt idx="10">
                  <c:v>Fremmedspråk</c:v>
                </c:pt>
                <c:pt idx="11">
                  <c:v>Arbeidslivsfag (8.-10.)</c:v>
                </c:pt>
                <c:pt idx="12">
                  <c:v>Utdanningsvalg (8.-10.)</c:v>
                </c:pt>
              </c:strCache>
            </c:strRef>
          </c:cat>
          <c:val>
            <c:numRef>
              <c:f>'Ark2'!$C$3:$C$15</c:f>
              <c:numCache>
                <c:formatCode>General</c:formatCode>
                <c:ptCount val="13"/>
                <c:pt idx="0">
                  <c:v>1</c:v>
                </c:pt>
                <c:pt idx="1">
                  <c:v>1</c:v>
                </c:pt>
                <c:pt idx="2">
                  <c:v>1</c:v>
                </c:pt>
                <c:pt idx="3">
                  <c:v>1</c:v>
                </c:pt>
                <c:pt idx="4">
                  <c:v>1</c:v>
                </c:pt>
                <c:pt idx="5">
                  <c:v>1</c:v>
                </c:pt>
                <c:pt idx="6">
                  <c:v>0</c:v>
                </c:pt>
                <c:pt idx="7">
                  <c:v>1</c:v>
                </c:pt>
                <c:pt idx="8">
                  <c:v>1</c:v>
                </c:pt>
                <c:pt idx="9">
                  <c:v>1</c:v>
                </c:pt>
                <c:pt idx="10">
                  <c:v>1</c:v>
                </c:pt>
                <c:pt idx="11">
                  <c:v>0</c:v>
                </c:pt>
                <c:pt idx="12">
                  <c:v>0</c:v>
                </c:pt>
              </c:numCache>
            </c:numRef>
          </c:val>
          <c:extLst>
            <c:ext xmlns:c16="http://schemas.microsoft.com/office/drawing/2014/chart" uri="{C3380CC4-5D6E-409C-BE32-E72D297353CC}">
              <c16:uniqueId val="{00000001-C362-4890-9D52-59A066B7B4F6}"/>
            </c:ext>
          </c:extLst>
        </c:ser>
        <c:ser>
          <c:idx val="2"/>
          <c:order val="2"/>
          <c:tx>
            <c:strRef>
              <c:f>'Ark2'!$D$2</c:f>
              <c:strCache>
                <c:ptCount val="1"/>
                <c:pt idx="0">
                  <c:v>Folkehelse og livsmestring</c:v>
                </c:pt>
              </c:strCache>
            </c:strRef>
          </c:tx>
          <c:spPr>
            <a:gradFill rotWithShape="1">
              <a:gsLst>
                <a:gs pos="0">
                  <a:schemeClr val="accent4">
                    <a:tint val="83000"/>
                    <a:satMod val="100000"/>
                    <a:lumMod val="100000"/>
                  </a:schemeClr>
                </a:gs>
                <a:gs pos="100000">
                  <a:schemeClr val="accent4">
                    <a:tint val="61000"/>
                    <a:satMod val="150000"/>
                    <a:lumMod val="100000"/>
                  </a:schemeClr>
                </a:gs>
              </a:gsLst>
              <a:lin ang="5400000" scaled="0"/>
            </a:gradFill>
            <a:ln w="9525" cap="flat" cmpd="sng" algn="ctr">
              <a:solidFill>
                <a:schemeClr val="accent4"/>
              </a:solidFill>
              <a:prstDash val="solid"/>
            </a:ln>
            <a:effectLst/>
          </c:spPr>
          <c:invertIfNegative val="0"/>
          <c:cat>
            <c:strRef>
              <c:f>'Ark2'!$A$3:$A$15</c:f>
              <c:strCache>
                <c:ptCount val="13"/>
                <c:pt idx="0">
                  <c:v>Naturfag</c:v>
                </c:pt>
                <c:pt idx="1">
                  <c:v>Samfunnsfag</c:v>
                </c:pt>
                <c:pt idx="2">
                  <c:v>Norsk</c:v>
                </c:pt>
                <c:pt idx="3">
                  <c:v>KRLE</c:v>
                </c:pt>
                <c:pt idx="4">
                  <c:v>Kroppsøving</c:v>
                </c:pt>
                <c:pt idx="5">
                  <c:v>Kunst og håndverk</c:v>
                </c:pt>
                <c:pt idx="6">
                  <c:v>Mat og helse</c:v>
                </c:pt>
                <c:pt idx="7">
                  <c:v>Matematikk</c:v>
                </c:pt>
                <c:pt idx="8">
                  <c:v>Musikk</c:v>
                </c:pt>
                <c:pt idx="9">
                  <c:v>Engelsk</c:v>
                </c:pt>
                <c:pt idx="10">
                  <c:v>Fremmedspråk</c:v>
                </c:pt>
                <c:pt idx="11">
                  <c:v>Arbeidslivsfag (8.-10.)</c:v>
                </c:pt>
                <c:pt idx="12">
                  <c:v>Utdanningsvalg (8.-10.)</c:v>
                </c:pt>
              </c:strCache>
            </c:strRef>
          </c:cat>
          <c:val>
            <c:numRef>
              <c:f>'Ark2'!$D$3:$D$15</c:f>
              <c:numCache>
                <c:formatCode>General</c:formatCode>
                <c:ptCount val="13"/>
                <c:pt idx="0">
                  <c:v>1</c:v>
                </c:pt>
                <c:pt idx="1">
                  <c:v>1</c:v>
                </c:pt>
                <c:pt idx="2">
                  <c:v>1</c:v>
                </c:pt>
                <c:pt idx="3">
                  <c:v>1</c:v>
                </c:pt>
                <c:pt idx="4">
                  <c:v>1</c:v>
                </c:pt>
                <c:pt idx="5">
                  <c:v>1</c:v>
                </c:pt>
                <c:pt idx="6">
                  <c:v>1</c:v>
                </c:pt>
                <c:pt idx="7">
                  <c:v>1</c:v>
                </c:pt>
                <c:pt idx="8">
                  <c:v>1</c:v>
                </c:pt>
                <c:pt idx="9">
                  <c:v>1</c:v>
                </c:pt>
                <c:pt idx="10">
                  <c:v>0</c:v>
                </c:pt>
                <c:pt idx="11">
                  <c:v>0</c:v>
                </c:pt>
                <c:pt idx="12">
                  <c:v>1</c:v>
                </c:pt>
              </c:numCache>
            </c:numRef>
          </c:val>
          <c:extLst>
            <c:ext xmlns:c16="http://schemas.microsoft.com/office/drawing/2014/chart" uri="{C3380CC4-5D6E-409C-BE32-E72D297353CC}">
              <c16:uniqueId val="{00000002-C362-4890-9D52-59A066B7B4F6}"/>
            </c:ext>
          </c:extLst>
        </c:ser>
        <c:dLbls>
          <c:showLegendKey val="0"/>
          <c:showVal val="0"/>
          <c:showCatName val="0"/>
          <c:showSerName val="0"/>
          <c:showPercent val="0"/>
          <c:showBubbleSize val="0"/>
        </c:dLbls>
        <c:gapWidth val="150"/>
        <c:overlap val="100"/>
        <c:axId val="670513392"/>
        <c:axId val="670511312"/>
      </c:barChart>
      <c:catAx>
        <c:axId val="670513392"/>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nb-NO"/>
          </a:p>
        </c:txPr>
        <c:crossAx val="670511312"/>
        <c:crosses val="autoZero"/>
        <c:auto val="1"/>
        <c:lblAlgn val="ctr"/>
        <c:lblOffset val="100"/>
        <c:noMultiLvlLbl val="0"/>
      </c:catAx>
      <c:valAx>
        <c:axId val="670511312"/>
        <c:scaling>
          <c:orientation val="minMax"/>
          <c:max val="3"/>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nb-NO"/>
          </a:p>
        </c:txPr>
        <c:crossAx val="670513392"/>
        <c:crosses val="autoZero"/>
        <c:crossBetween val="between"/>
        <c:majorUnit val="1"/>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nb-NO"/>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nb-NO"/>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04">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9A75A8-4BAC-48E9-867D-A82BF4F78651}" type="datetimeFigureOut">
              <a:rPr lang="nb-NO" smtClean="0"/>
              <a:t>02.04.2020</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smtClean="0"/>
              <a:t>Rediger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C4EE95-E713-45E3-8E4C-25CE2C52FAC2}" type="slidenum">
              <a:rPr lang="nb-NO" smtClean="0"/>
              <a:t>‹#›</a:t>
            </a:fld>
            <a:endParaRPr lang="nb-NO"/>
          </a:p>
        </p:txBody>
      </p:sp>
    </p:spTree>
    <p:extLst>
      <p:ext uri="{BB962C8B-B14F-4D97-AF65-F5344CB8AC3E}">
        <p14:creationId xmlns:p14="http://schemas.microsoft.com/office/powerpoint/2010/main" val="12382960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 y="742950"/>
            <a:ext cx="6604000" cy="3714750"/>
          </a:xfrm>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10"/>
          </p:nvPr>
        </p:nvSpPr>
        <p:spPr/>
        <p:txBody>
          <a:bodyPr/>
          <a:lstStyle/>
          <a:p>
            <a:fld id="{E57BBB4D-696A-453C-8D47-1C33D96B1166}" type="slidenum">
              <a:rPr lang="nb-NO" smtClean="0"/>
              <a:pPr/>
              <a:t>1</a:t>
            </a:fld>
            <a:endParaRPr lang="nb-NO" dirty="0"/>
          </a:p>
        </p:txBody>
      </p:sp>
    </p:spTree>
    <p:extLst>
      <p:ext uri="{BB962C8B-B14F-4D97-AF65-F5344CB8AC3E}">
        <p14:creationId xmlns:p14="http://schemas.microsoft.com/office/powerpoint/2010/main" val="31906882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Målene som vi etterlyser kommer på neste side.</a:t>
            </a:r>
          </a:p>
        </p:txBody>
      </p:sp>
      <p:sp>
        <p:nvSpPr>
          <p:cNvPr id="4" name="Plassholder for lysbildenummer 3"/>
          <p:cNvSpPr>
            <a:spLocks noGrp="1"/>
          </p:cNvSpPr>
          <p:nvPr>
            <p:ph type="sldNum" sz="quarter" idx="5"/>
          </p:nvPr>
        </p:nvSpPr>
        <p:spPr/>
        <p:txBody>
          <a:bodyPr/>
          <a:lstStyle/>
          <a:p>
            <a:fld id="{D2AEDB71-EC65-4DF6-961A-CAC3D23F51AA}" type="slidenum">
              <a:rPr lang="nb-NO" smtClean="0"/>
              <a:t>16</a:t>
            </a:fld>
            <a:endParaRPr lang="nb-NO"/>
          </a:p>
        </p:txBody>
      </p:sp>
    </p:spTree>
    <p:extLst>
      <p:ext uri="{BB962C8B-B14F-4D97-AF65-F5344CB8AC3E}">
        <p14:creationId xmlns:p14="http://schemas.microsoft.com/office/powerpoint/2010/main" val="14658290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Målene som vi etterlyser kommer på neste side.</a:t>
            </a:r>
          </a:p>
        </p:txBody>
      </p:sp>
      <p:sp>
        <p:nvSpPr>
          <p:cNvPr id="4" name="Plassholder for lysbildenummer 3"/>
          <p:cNvSpPr>
            <a:spLocks noGrp="1"/>
          </p:cNvSpPr>
          <p:nvPr>
            <p:ph type="sldNum" sz="quarter" idx="5"/>
          </p:nvPr>
        </p:nvSpPr>
        <p:spPr/>
        <p:txBody>
          <a:bodyPr/>
          <a:lstStyle/>
          <a:p>
            <a:fld id="{D2AEDB71-EC65-4DF6-961A-CAC3D23F51AA}" type="slidenum">
              <a:rPr lang="nb-NO" smtClean="0"/>
              <a:t>17</a:t>
            </a:fld>
            <a:endParaRPr lang="nb-NO"/>
          </a:p>
        </p:txBody>
      </p:sp>
    </p:spTree>
    <p:extLst>
      <p:ext uri="{BB962C8B-B14F-4D97-AF65-F5344CB8AC3E}">
        <p14:creationId xmlns:p14="http://schemas.microsoft.com/office/powerpoint/2010/main" val="18754022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Målene som vi etterlyser kommer på neste side.</a:t>
            </a:r>
          </a:p>
        </p:txBody>
      </p:sp>
      <p:sp>
        <p:nvSpPr>
          <p:cNvPr id="4" name="Plassholder for lysbildenummer 3"/>
          <p:cNvSpPr>
            <a:spLocks noGrp="1"/>
          </p:cNvSpPr>
          <p:nvPr>
            <p:ph type="sldNum" sz="quarter" idx="5"/>
          </p:nvPr>
        </p:nvSpPr>
        <p:spPr/>
        <p:txBody>
          <a:bodyPr/>
          <a:lstStyle/>
          <a:p>
            <a:fld id="{D2AEDB71-EC65-4DF6-961A-CAC3D23F51AA}" type="slidenum">
              <a:rPr lang="nb-NO" smtClean="0"/>
              <a:t>18</a:t>
            </a:fld>
            <a:endParaRPr lang="nb-NO"/>
          </a:p>
        </p:txBody>
      </p:sp>
    </p:spTree>
    <p:extLst>
      <p:ext uri="{BB962C8B-B14F-4D97-AF65-F5344CB8AC3E}">
        <p14:creationId xmlns:p14="http://schemas.microsoft.com/office/powerpoint/2010/main" val="32162805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smtClean="0"/>
              <a:t>NB! Bør</a:t>
            </a:r>
            <a:r>
              <a:rPr lang="nb-NO" baseline="0" dirty="0" smtClean="0"/>
              <a:t> vi ta med «Fagrelevans og sentrale verdier» om faget i denne øvelsen?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nb-NO" u="sng" baseline="0" dirty="0" smtClean="0">
                <a:solidFill>
                  <a:srgbClr val="FF0000"/>
                </a:solidFill>
                <a:highlight>
                  <a:srgbClr val="FFFF00"/>
                </a:highlight>
              </a:rPr>
              <a:t>Jeg (Tone) har lest «Fagets relevans …» for samfunnsfag, norsk og KRLE. Jeg opplever disse innledende tekstene som såpass generelle og overordna, at de kan gjelde BU og ikke gjelde. Teksten om BU i hver læreplan er mer tydelig og jeg tror den er lettere å forholde seg til og bruke videre i arbeidet med kompetansemålene.</a:t>
            </a:r>
            <a:endParaRPr lang="nb-NO" u="sng" dirty="0" smtClean="0">
              <a:solidFill>
                <a:srgbClr val="FF0000"/>
              </a:solidFill>
              <a:highlight>
                <a:srgbClr val="FFFF00"/>
              </a:highlight>
            </a:endParaRPr>
          </a:p>
          <a:p>
            <a:endParaRPr lang="nb-NO" dirty="0" smtClean="0"/>
          </a:p>
          <a:p>
            <a:endParaRPr lang="nb-NO" dirty="0"/>
          </a:p>
        </p:txBody>
      </p:sp>
      <p:sp>
        <p:nvSpPr>
          <p:cNvPr id="4" name="Plassholder for lysbildenummer 3"/>
          <p:cNvSpPr>
            <a:spLocks noGrp="1"/>
          </p:cNvSpPr>
          <p:nvPr>
            <p:ph type="sldNum" sz="quarter" idx="10"/>
          </p:nvPr>
        </p:nvSpPr>
        <p:spPr/>
        <p:txBody>
          <a:bodyPr/>
          <a:lstStyle/>
          <a:p>
            <a:fld id="{D2AEDB71-EC65-4DF6-961A-CAC3D23F51AA}" type="slidenum">
              <a:rPr lang="nb-NO" smtClean="0"/>
              <a:t>26</a:t>
            </a:fld>
            <a:endParaRPr lang="nb-NO"/>
          </a:p>
        </p:txBody>
      </p:sp>
    </p:spTree>
    <p:extLst>
      <p:ext uri="{BB962C8B-B14F-4D97-AF65-F5344CB8AC3E}">
        <p14:creationId xmlns:p14="http://schemas.microsoft.com/office/powerpoint/2010/main" val="42904843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Plassholder for lysbilde 1"/>
          <p:cNvSpPr>
            <a:spLocks noGrp="1" noRot="1" noChangeAspect="1" noTextEdit="1"/>
          </p:cNvSpPr>
          <p:nvPr>
            <p:ph type="sldImg"/>
          </p:nvPr>
        </p:nvSpPr>
        <p:spPr>
          <a:ln/>
        </p:spPr>
      </p:sp>
      <p:sp>
        <p:nvSpPr>
          <p:cNvPr id="95235" name="Plassholder for notat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nb-NO" altLang="nb-NO" dirty="0" smtClean="0"/>
              <a:t>Hvilke </a:t>
            </a:r>
            <a:r>
              <a:rPr lang="nb-NO" dirty="0"/>
              <a:t>Fagovergripende kompetanser eller nøkkelkompetanser er spesielt viktige for en bærekraftig framtid?</a:t>
            </a:r>
          </a:p>
          <a:p>
            <a:pPr>
              <a:defRPr/>
            </a:pPr>
            <a:r>
              <a:rPr lang="nb-NO" altLang="nb-NO" dirty="0" smtClean="0"/>
              <a:t>… dette har det blitt skrevet en del om – men man er ikke helt enige… De</a:t>
            </a:r>
            <a:r>
              <a:rPr lang="nb-NO" altLang="nb-NO" baseline="0" dirty="0" smtClean="0"/>
              <a:t> nøkkelkompetansene</a:t>
            </a:r>
            <a:r>
              <a:rPr lang="nb-NO" altLang="nb-NO" dirty="0" smtClean="0"/>
              <a:t> som ofte går igjen er:</a:t>
            </a:r>
            <a:endParaRPr lang="nb-NO" dirty="0"/>
          </a:p>
          <a:p>
            <a:pPr>
              <a:defRPr/>
            </a:pPr>
            <a:endParaRPr lang="nb-NO" dirty="0"/>
          </a:p>
          <a:p>
            <a:pPr marL="171690" indent="-171690">
              <a:buFont typeface="Arial" panose="020B0604020202020204" pitchFamily="34" charset="0"/>
              <a:buChar char="•"/>
              <a:defRPr/>
            </a:pPr>
            <a:r>
              <a:rPr lang="nb-NO" dirty="0"/>
              <a:t>Kritisk tenkning: å kunne stille spørsmål, reflekter og ta stilling</a:t>
            </a:r>
          </a:p>
          <a:p>
            <a:pPr marL="171690" indent="-171690">
              <a:buFont typeface="Arial" panose="020B0604020202020204" pitchFamily="34" charset="0"/>
              <a:buChar char="•"/>
              <a:defRPr/>
            </a:pPr>
            <a:r>
              <a:rPr lang="nb-NO" dirty="0"/>
              <a:t>Systemforståelse: å kunne se sammenhenger og forstå litt komplekse system </a:t>
            </a:r>
          </a:p>
          <a:p>
            <a:pPr marL="171690" indent="-171690">
              <a:buFont typeface="Arial" panose="020B0604020202020204" pitchFamily="34" charset="0"/>
              <a:buChar char="•"/>
              <a:defRPr/>
            </a:pPr>
            <a:r>
              <a:rPr lang="nb-NO" dirty="0"/>
              <a:t>Problemløsing og kreativitet: Vi kan ikke fortsette med de løsningene vi allerede har i dag – vi trenger kreativitet også for å komme fram til nye, bærekraftige løsninger på utfordringer</a:t>
            </a:r>
          </a:p>
          <a:p>
            <a:pPr marL="171690" indent="-171690">
              <a:buFont typeface="Arial" panose="020B0604020202020204" pitchFamily="34" charset="0"/>
              <a:buChar char="•"/>
              <a:defRPr/>
            </a:pPr>
            <a:r>
              <a:rPr lang="nb-NO" dirty="0"/>
              <a:t>Kommunikasjon: og samarbeid: Disse utfordringene løser vi ikke alene, en og en. Vi må øve på å samarbeide og kommunisere</a:t>
            </a:r>
          </a:p>
          <a:p>
            <a:pPr marL="171690" indent="-171690">
              <a:buFont typeface="Arial" panose="020B0604020202020204" pitchFamily="34" charset="0"/>
              <a:buChar char="•"/>
              <a:defRPr/>
            </a:pPr>
            <a:r>
              <a:rPr lang="nb-NO" dirty="0"/>
              <a:t>Fremtidstenking og tro på fremtiden: å kunne se for seg mulige </a:t>
            </a:r>
            <a:r>
              <a:rPr lang="nb-NO" dirty="0" err="1"/>
              <a:t>framtidsscenarier</a:t>
            </a:r>
            <a:r>
              <a:rPr lang="nb-NO" dirty="0"/>
              <a:t> og skjønne «føre-var-prinsippet»</a:t>
            </a:r>
          </a:p>
          <a:p>
            <a:pPr>
              <a:buFont typeface="Arial" panose="020B0604020202020204" pitchFamily="34" charset="0"/>
              <a:buChar char="•"/>
            </a:pPr>
            <a:r>
              <a:rPr lang="nb-NO" dirty="0"/>
              <a:t>Handlingskompetanse: både evne og vilje til å bidra – og handle…  denne kommer vi mer tilbake til.</a:t>
            </a:r>
          </a:p>
        </p:txBody>
      </p:sp>
      <p:sp>
        <p:nvSpPr>
          <p:cNvPr id="121860" name="Plassholder for lysbilde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3990" indent="-286150">
              <a:defRPr sz="2400">
                <a:solidFill>
                  <a:schemeClr val="tx1"/>
                </a:solidFill>
                <a:latin typeface="Arial" panose="020B0604020202020204" pitchFamily="34" charset="0"/>
              </a:defRPr>
            </a:lvl2pPr>
            <a:lvl3pPr marL="1144600" indent="-228920">
              <a:defRPr sz="2400">
                <a:solidFill>
                  <a:schemeClr val="tx1"/>
                </a:solidFill>
                <a:latin typeface="Arial" panose="020B0604020202020204" pitchFamily="34" charset="0"/>
              </a:defRPr>
            </a:lvl3pPr>
            <a:lvl4pPr marL="1602440" indent="-228920">
              <a:defRPr sz="2400">
                <a:solidFill>
                  <a:schemeClr val="tx1"/>
                </a:solidFill>
                <a:latin typeface="Arial" panose="020B0604020202020204" pitchFamily="34" charset="0"/>
              </a:defRPr>
            </a:lvl4pPr>
            <a:lvl5pPr marL="2060280" indent="-228920">
              <a:defRPr sz="2400">
                <a:solidFill>
                  <a:schemeClr val="tx1"/>
                </a:solidFill>
                <a:latin typeface="Arial" panose="020B0604020202020204" pitchFamily="34" charset="0"/>
              </a:defRPr>
            </a:lvl5pPr>
            <a:lvl6pPr marL="2518120" indent="-228920" eaLnBrk="0" fontAlgn="base" hangingPunct="0">
              <a:spcBef>
                <a:spcPct val="0"/>
              </a:spcBef>
              <a:spcAft>
                <a:spcPct val="0"/>
              </a:spcAft>
              <a:defRPr sz="2400">
                <a:solidFill>
                  <a:schemeClr val="tx1"/>
                </a:solidFill>
                <a:latin typeface="Arial" panose="020B0604020202020204" pitchFamily="34" charset="0"/>
              </a:defRPr>
            </a:lvl6pPr>
            <a:lvl7pPr marL="2975961" indent="-228920" eaLnBrk="0" fontAlgn="base" hangingPunct="0">
              <a:spcBef>
                <a:spcPct val="0"/>
              </a:spcBef>
              <a:spcAft>
                <a:spcPct val="0"/>
              </a:spcAft>
              <a:defRPr sz="2400">
                <a:solidFill>
                  <a:schemeClr val="tx1"/>
                </a:solidFill>
                <a:latin typeface="Arial" panose="020B0604020202020204" pitchFamily="34" charset="0"/>
              </a:defRPr>
            </a:lvl7pPr>
            <a:lvl8pPr marL="3433801" indent="-228920" eaLnBrk="0" fontAlgn="base" hangingPunct="0">
              <a:spcBef>
                <a:spcPct val="0"/>
              </a:spcBef>
              <a:spcAft>
                <a:spcPct val="0"/>
              </a:spcAft>
              <a:defRPr sz="2400">
                <a:solidFill>
                  <a:schemeClr val="tx1"/>
                </a:solidFill>
                <a:latin typeface="Arial" panose="020B0604020202020204" pitchFamily="34" charset="0"/>
              </a:defRPr>
            </a:lvl8pPr>
            <a:lvl9pPr marL="3891641" indent="-228920" eaLnBrk="0" fontAlgn="base" hangingPunct="0">
              <a:spcBef>
                <a:spcPct val="0"/>
              </a:spcBef>
              <a:spcAft>
                <a:spcPct val="0"/>
              </a:spcAft>
              <a:defRPr sz="2400">
                <a:solidFill>
                  <a:schemeClr val="tx1"/>
                </a:solidFill>
                <a:latin typeface="Arial" panose="020B0604020202020204" pitchFamily="34" charset="0"/>
              </a:defRPr>
            </a:lvl9pPr>
          </a:lstStyle>
          <a:p>
            <a:fld id="{BCDED1A5-F398-407E-A73A-768F9D9D50F8}" type="slidenum">
              <a:rPr lang="nb-NO" altLang="nb-NO" sz="1200"/>
              <a:pPr/>
              <a:t>4</a:t>
            </a:fld>
            <a:endParaRPr lang="nb-NO" altLang="nb-NO" sz="1200"/>
          </a:p>
        </p:txBody>
      </p:sp>
    </p:spTree>
    <p:extLst>
      <p:ext uri="{BB962C8B-B14F-4D97-AF65-F5344CB8AC3E}">
        <p14:creationId xmlns:p14="http://schemas.microsoft.com/office/powerpoint/2010/main" val="37530553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10"/>
          </p:nvPr>
        </p:nvSpPr>
        <p:spPr/>
        <p:txBody>
          <a:bodyPr/>
          <a:lstStyle/>
          <a:p>
            <a:fld id="{E57BBB4D-696A-453C-8D47-1C33D96B1166}" type="slidenum">
              <a:rPr lang="nb-NO" smtClean="0"/>
              <a:pPr/>
              <a:t>9</a:t>
            </a:fld>
            <a:endParaRPr lang="nb-NO"/>
          </a:p>
        </p:txBody>
      </p:sp>
    </p:spTree>
    <p:extLst>
      <p:ext uri="{BB962C8B-B14F-4D97-AF65-F5344CB8AC3E}">
        <p14:creationId xmlns:p14="http://schemas.microsoft.com/office/powerpoint/2010/main" val="18347058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10"/>
          </p:nvPr>
        </p:nvSpPr>
        <p:spPr/>
        <p:txBody>
          <a:bodyPr/>
          <a:lstStyle/>
          <a:p>
            <a:fld id="{D2AEDB71-EC65-4DF6-961A-CAC3D23F51AA}" type="slidenum">
              <a:rPr lang="nb-NO" smtClean="0"/>
              <a:t>10</a:t>
            </a:fld>
            <a:endParaRPr lang="nb-NO" dirty="0"/>
          </a:p>
        </p:txBody>
      </p:sp>
    </p:spTree>
    <p:extLst>
      <p:ext uri="{BB962C8B-B14F-4D97-AF65-F5344CB8AC3E}">
        <p14:creationId xmlns:p14="http://schemas.microsoft.com/office/powerpoint/2010/main" val="39747248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…vi må reflektere over dette i forhold til teori, men også konkretisere og modellere i forhold til egne skoleprosjekter</a:t>
            </a:r>
          </a:p>
        </p:txBody>
      </p:sp>
      <p:sp>
        <p:nvSpPr>
          <p:cNvPr id="4" name="Slide Number Placeholder 3"/>
          <p:cNvSpPr>
            <a:spLocks noGrp="1"/>
          </p:cNvSpPr>
          <p:nvPr>
            <p:ph type="sldNum" sz="quarter" idx="10"/>
          </p:nvPr>
        </p:nvSpPr>
        <p:spPr/>
        <p:txBody>
          <a:bodyPr/>
          <a:lstStyle/>
          <a:p>
            <a:fld id="{E57BBB4D-696A-453C-8D47-1C33D96B1166}" type="slidenum">
              <a:rPr lang="nb-NO" smtClean="0"/>
              <a:pPr/>
              <a:t>11</a:t>
            </a:fld>
            <a:endParaRPr lang="nb-NO"/>
          </a:p>
        </p:txBody>
      </p:sp>
    </p:spTree>
    <p:extLst>
      <p:ext uri="{BB962C8B-B14F-4D97-AF65-F5344CB8AC3E}">
        <p14:creationId xmlns:p14="http://schemas.microsoft.com/office/powerpoint/2010/main" val="15902884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62C4EE95-E713-45E3-8E4C-25CE2C52FAC2}" type="slidenum">
              <a:rPr lang="nb-NO" smtClean="0"/>
              <a:t>12</a:t>
            </a:fld>
            <a:endParaRPr lang="nb-NO"/>
          </a:p>
        </p:txBody>
      </p:sp>
    </p:spTree>
    <p:extLst>
      <p:ext uri="{BB962C8B-B14F-4D97-AF65-F5344CB8AC3E}">
        <p14:creationId xmlns:p14="http://schemas.microsoft.com/office/powerpoint/2010/main" val="5160230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A4827735-270B-49E3-BAAF-EDF4D148A242}" type="slidenum">
              <a:rPr lang="en-US" smtClean="0"/>
              <a:t>13</a:t>
            </a:fld>
            <a:endParaRPr lang="en-US"/>
          </a:p>
        </p:txBody>
      </p:sp>
    </p:spTree>
    <p:extLst>
      <p:ext uri="{BB962C8B-B14F-4D97-AF65-F5344CB8AC3E}">
        <p14:creationId xmlns:p14="http://schemas.microsoft.com/office/powerpoint/2010/main" val="3734728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dirty="0">
                <a:solidFill>
                  <a:schemeClr val="tx1"/>
                </a:solidFill>
              </a:rPr>
              <a:t>«Kunnskapsgrunnlaget for å finne løsninger på problemer innenfor temaene finnes i mange fag, og</a:t>
            </a:r>
          </a:p>
          <a:p>
            <a:r>
              <a:rPr lang="nb-NO" sz="1200" dirty="0">
                <a:solidFill>
                  <a:schemeClr val="tx1"/>
                </a:solidFill>
              </a:rPr>
              <a:t>temaene skal bidra til at elevene oppnår forståelse og ser sammenhenger på tvers av fag.</a:t>
            </a:r>
          </a:p>
          <a:p>
            <a:endParaRPr lang="nb-NO" sz="1200" dirty="0">
              <a:solidFill>
                <a:schemeClr val="tx1"/>
              </a:solidFill>
            </a:endParaRPr>
          </a:p>
          <a:p>
            <a:r>
              <a:rPr lang="nb-NO" sz="1200" dirty="0">
                <a:solidFill>
                  <a:schemeClr val="tx1"/>
                </a:solidFill>
              </a:rPr>
              <a:t>Målene for hva elevene skal lære innenfor temaene, </a:t>
            </a:r>
            <a:r>
              <a:rPr lang="nb-NO" sz="1200" b="0" dirty="0">
                <a:solidFill>
                  <a:schemeClr val="tx1"/>
                </a:solidFill>
              </a:rPr>
              <a:t>uttrykkes i kompetansemål for fag der det er relevant»</a:t>
            </a:r>
          </a:p>
          <a:p>
            <a:endParaRPr lang="nb-NO" dirty="0"/>
          </a:p>
        </p:txBody>
      </p:sp>
      <p:sp>
        <p:nvSpPr>
          <p:cNvPr id="4" name="Plassholder for lysbildenummer 3"/>
          <p:cNvSpPr>
            <a:spLocks noGrp="1"/>
          </p:cNvSpPr>
          <p:nvPr>
            <p:ph type="sldNum" sz="quarter" idx="10"/>
          </p:nvPr>
        </p:nvSpPr>
        <p:spPr/>
        <p:txBody>
          <a:bodyPr/>
          <a:lstStyle/>
          <a:p>
            <a:fld id="{A4827735-270B-49E3-BAAF-EDF4D148A242}" type="slidenum">
              <a:rPr lang="en-US" smtClean="0"/>
              <a:t>14</a:t>
            </a:fld>
            <a:endParaRPr lang="en-US"/>
          </a:p>
        </p:txBody>
      </p:sp>
    </p:spTree>
    <p:extLst>
      <p:ext uri="{BB962C8B-B14F-4D97-AF65-F5344CB8AC3E}">
        <p14:creationId xmlns:p14="http://schemas.microsoft.com/office/powerpoint/2010/main" val="2057857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smtClean="0">
                <a:solidFill>
                  <a:schemeClr val="tx1"/>
                </a:solidFill>
                <a:effectLst/>
                <a:latin typeface="+mn-lt"/>
                <a:ea typeface="+mn-ea"/>
                <a:cs typeface="+mn-cs"/>
              </a:rPr>
              <a:t>Munkebye, </a:t>
            </a:r>
            <a:r>
              <a:rPr lang="nb-NO" sz="1200" kern="1200" dirty="0" err="1" smtClean="0">
                <a:solidFill>
                  <a:schemeClr val="tx1"/>
                </a:solidFill>
                <a:effectLst/>
                <a:latin typeface="+mn-lt"/>
                <a:ea typeface="+mn-ea"/>
                <a:cs typeface="+mn-cs"/>
              </a:rPr>
              <a:t>E.,Scheie</a:t>
            </a:r>
            <a:r>
              <a:rPr lang="nb-NO" sz="1200" kern="1200" baseline="0" dirty="0" smtClean="0">
                <a:solidFill>
                  <a:schemeClr val="tx1"/>
                </a:solidFill>
                <a:effectLst/>
                <a:latin typeface="+mn-lt"/>
                <a:ea typeface="+mn-ea"/>
                <a:cs typeface="+mn-cs"/>
              </a:rPr>
              <a:t>, E., </a:t>
            </a:r>
            <a:r>
              <a:rPr lang="nb-NO" sz="1200" kern="1200" dirty="0" smtClean="0">
                <a:solidFill>
                  <a:schemeClr val="tx1"/>
                </a:solidFill>
                <a:effectLst/>
                <a:latin typeface="+mn-lt"/>
                <a:ea typeface="+mn-ea"/>
                <a:cs typeface="+mn-cs"/>
              </a:rPr>
              <a:t>Misund</a:t>
            </a:r>
            <a:r>
              <a:rPr lang="nb-NO" sz="1200" kern="1200" baseline="0" dirty="0" smtClean="0">
                <a:solidFill>
                  <a:schemeClr val="tx1"/>
                </a:solidFill>
                <a:effectLst/>
                <a:latin typeface="+mn-lt"/>
                <a:ea typeface="+mn-ea"/>
                <a:cs typeface="+mn-cs"/>
              </a:rPr>
              <a:t>, S.</a:t>
            </a:r>
            <a:r>
              <a:rPr lang="nb-NO" sz="1200" kern="1200" dirty="0" smtClean="0">
                <a:solidFill>
                  <a:schemeClr val="tx1"/>
                </a:solidFill>
                <a:effectLst/>
                <a:latin typeface="+mn-lt"/>
                <a:ea typeface="+mn-ea"/>
                <a:cs typeface="+mn-cs"/>
              </a:rPr>
              <a:t>, Gabrielsen</a:t>
            </a:r>
            <a:r>
              <a:rPr lang="nb-NO" sz="1200" kern="1200" baseline="30000" dirty="0" smtClean="0">
                <a:solidFill>
                  <a:schemeClr val="tx1"/>
                </a:solidFill>
                <a:effectLst/>
                <a:latin typeface="+mn-lt"/>
                <a:ea typeface="+mn-ea"/>
                <a:cs typeface="+mn-cs"/>
              </a:rPr>
              <a:t>,</a:t>
            </a:r>
            <a:r>
              <a:rPr lang="nb-NO" sz="1200" kern="1200" baseline="0" dirty="0" smtClean="0">
                <a:solidFill>
                  <a:schemeClr val="tx1"/>
                </a:solidFill>
                <a:effectLst/>
                <a:latin typeface="+mn-lt"/>
                <a:ea typeface="+mn-ea"/>
                <a:cs typeface="+mn-cs"/>
              </a:rPr>
              <a:t> A.</a:t>
            </a:r>
            <a:r>
              <a:rPr lang="nb-NO" sz="1200" kern="1200" dirty="0" smtClean="0">
                <a:solidFill>
                  <a:schemeClr val="tx1"/>
                </a:solidFill>
                <a:effectLst/>
                <a:latin typeface="+mn-lt"/>
                <a:ea typeface="+mn-ea"/>
                <a:cs typeface="+mn-cs"/>
              </a:rPr>
              <a:t>, Øyehaug,</a:t>
            </a:r>
            <a:r>
              <a:rPr lang="nb-NO" sz="1200" kern="1200" baseline="0" dirty="0" smtClean="0">
                <a:solidFill>
                  <a:schemeClr val="tx1"/>
                </a:solidFill>
                <a:effectLst/>
                <a:latin typeface="+mn-lt"/>
                <a:ea typeface="+mn-ea"/>
                <a:cs typeface="+mn-cs"/>
              </a:rPr>
              <a:t> </a:t>
            </a:r>
            <a:r>
              <a:rPr lang="nb-NO" sz="1200" kern="1200" dirty="0" smtClean="0">
                <a:solidFill>
                  <a:schemeClr val="tx1"/>
                </a:solidFill>
                <a:effectLst/>
                <a:latin typeface="+mn-lt"/>
                <a:ea typeface="+mn-ea"/>
                <a:cs typeface="+mn-cs"/>
              </a:rPr>
              <a:t>A.</a:t>
            </a:r>
            <a:r>
              <a:rPr lang="nb-NO" sz="1200" kern="1200" baseline="0" dirty="0" smtClean="0">
                <a:solidFill>
                  <a:schemeClr val="tx1"/>
                </a:solidFill>
                <a:effectLst/>
                <a:latin typeface="+mn-lt"/>
                <a:ea typeface="+mn-ea"/>
                <a:cs typeface="+mn-cs"/>
              </a:rPr>
              <a:t> B.,</a:t>
            </a:r>
            <a:r>
              <a:rPr lang="nb-NO" sz="1200" kern="1200" dirty="0" smtClean="0">
                <a:solidFill>
                  <a:schemeClr val="tx1"/>
                </a:solidFill>
                <a:effectLst/>
                <a:latin typeface="+mn-lt"/>
                <a:ea typeface="+mn-ea"/>
                <a:cs typeface="+mn-cs"/>
              </a:rPr>
              <a:t> Jordet</a:t>
            </a:r>
            <a:r>
              <a:rPr lang="nb-NO" sz="1200" kern="1200" baseline="30000" dirty="0" smtClean="0">
                <a:solidFill>
                  <a:schemeClr val="tx1"/>
                </a:solidFill>
                <a:effectLst/>
                <a:latin typeface="+mn-lt"/>
                <a:ea typeface="+mn-ea"/>
                <a:cs typeface="+mn-cs"/>
              </a:rPr>
              <a:t> </a:t>
            </a:r>
            <a:r>
              <a:rPr lang="nb-NO" sz="1200" kern="1200" dirty="0" smtClean="0">
                <a:solidFill>
                  <a:schemeClr val="tx1"/>
                </a:solidFill>
                <a:effectLst/>
                <a:latin typeface="+mn-lt"/>
                <a:ea typeface="+mn-ea"/>
                <a:cs typeface="+mn-cs"/>
              </a:rPr>
              <a:t>A.</a:t>
            </a:r>
            <a:r>
              <a:rPr lang="nb-NO" sz="1200" kern="1200" baseline="0" dirty="0" smtClean="0">
                <a:solidFill>
                  <a:schemeClr val="tx1"/>
                </a:solidFill>
                <a:effectLst/>
                <a:latin typeface="+mn-lt"/>
                <a:ea typeface="+mn-ea"/>
                <a:cs typeface="+mn-cs"/>
              </a:rPr>
              <a:t> &amp; </a:t>
            </a:r>
            <a:r>
              <a:rPr lang="nb-NO" sz="1200" kern="1200" dirty="0" smtClean="0">
                <a:solidFill>
                  <a:schemeClr val="tx1"/>
                </a:solidFill>
                <a:effectLst/>
                <a:latin typeface="+mn-lt"/>
                <a:ea typeface="+mn-ea"/>
                <a:cs typeface="+mn-cs"/>
              </a:rPr>
              <a:t>Nergård</a:t>
            </a:r>
            <a:r>
              <a:rPr lang="en-GB" sz="1200" kern="1200" dirty="0" smtClean="0">
                <a:solidFill>
                  <a:schemeClr val="tx1"/>
                </a:solidFill>
                <a:effectLst/>
                <a:latin typeface="+mn-lt"/>
                <a:ea typeface="+mn-ea"/>
                <a:cs typeface="+mn-cs"/>
              </a:rPr>
              <a:t>, T. (2020). Interdisciplinary Primary School Curriculum Units for Sustainable Development</a:t>
            </a:r>
            <a:endParaRPr lang="nb-NO"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kern="1200" dirty="0" smtClean="0">
                <a:solidFill>
                  <a:schemeClr val="tx1"/>
                </a:solidFill>
                <a:effectLst/>
                <a:latin typeface="+mn-lt"/>
                <a:ea typeface="+mn-ea"/>
                <a:cs typeface="+mn-cs"/>
              </a:rPr>
              <a:t>Environmental Education Research</a:t>
            </a:r>
            <a:r>
              <a:rPr lang="en-GB" sz="1200" kern="1200" dirty="0" smtClean="0">
                <a:solidFill>
                  <a:schemeClr val="tx1"/>
                </a:solidFill>
                <a:effectLst/>
                <a:latin typeface="+mn-lt"/>
                <a:ea typeface="+mn-ea"/>
                <a:cs typeface="+mn-cs"/>
              </a:rPr>
              <a:t>, </a:t>
            </a:r>
            <a:r>
              <a:rPr lang="en-GB" sz="1200" i="1" kern="1200" dirty="0" smtClean="0">
                <a:solidFill>
                  <a:schemeClr val="tx1"/>
                </a:solidFill>
                <a:effectLst/>
                <a:latin typeface="+mn-lt"/>
                <a:ea typeface="+mn-ea"/>
                <a:cs typeface="+mn-cs"/>
              </a:rPr>
              <a:t>In</a:t>
            </a:r>
            <a:r>
              <a:rPr lang="en-GB" sz="1200" i="1" kern="1200" baseline="0" dirty="0" smtClean="0">
                <a:solidFill>
                  <a:schemeClr val="tx1"/>
                </a:solidFill>
                <a:effectLst/>
                <a:latin typeface="+mn-lt"/>
                <a:ea typeface="+mn-ea"/>
                <a:cs typeface="+mn-cs"/>
              </a:rPr>
              <a:t> press</a:t>
            </a:r>
            <a:r>
              <a:rPr lang="en-GB" sz="1200" kern="1200" dirty="0" smtClean="0">
                <a:solidFill>
                  <a:schemeClr val="tx1"/>
                </a:solidFill>
                <a:effectLst/>
                <a:latin typeface="+mn-lt"/>
                <a:ea typeface="+mn-ea"/>
                <a:cs typeface="+mn-cs"/>
              </a:rPr>
              <a:t>.</a:t>
            </a:r>
            <a:endParaRPr lang="nb-NO" sz="1200" kern="1200" dirty="0" smtClean="0">
              <a:solidFill>
                <a:schemeClr val="tx1"/>
              </a:solidFill>
              <a:effectLst/>
              <a:latin typeface="+mn-lt"/>
              <a:ea typeface="+mn-ea"/>
              <a:cs typeface="+mn-cs"/>
            </a:endParaRPr>
          </a:p>
          <a:p>
            <a:endParaRPr lang="nb-NO" dirty="0"/>
          </a:p>
        </p:txBody>
      </p:sp>
      <p:sp>
        <p:nvSpPr>
          <p:cNvPr id="4" name="Plassholder for lysbildenummer 3"/>
          <p:cNvSpPr>
            <a:spLocks noGrp="1"/>
          </p:cNvSpPr>
          <p:nvPr>
            <p:ph type="sldNum" sz="quarter" idx="10"/>
          </p:nvPr>
        </p:nvSpPr>
        <p:spPr/>
        <p:txBody>
          <a:bodyPr/>
          <a:lstStyle/>
          <a:p>
            <a:fld id="{D2AEDB71-EC65-4DF6-961A-CAC3D23F51AA}" type="slidenum">
              <a:rPr lang="nb-NO" smtClean="0"/>
              <a:t>15</a:t>
            </a:fld>
            <a:endParaRPr lang="nb-NO"/>
          </a:p>
        </p:txBody>
      </p:sp>
    </p:spTree>
    <p:extLst>
      <p:ext uri="{BB962C8B-B14F-4D97-AF65-F5344CB8AC3E}">
        <p14:creationId xmlns:p14="http://schemas.microsoft.com/office/powerpoint/2010/main" val="27054224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524000" y="1122363"/>
            <a:ext cx="9144000" cy="2387600"/>
          </a:xfrm>
        </p:spPr>
        <p:txBody>
          <a:bodyPr anchor="b"/>
          <a:lstStyle>
            <a:lvl1pPr algn="ctr">
              <a:defRPr sz="6000"/>
            </a:lvl1pPr>
          </a:lstStyle>
          <a:p>
            <a:r>
              <a:rPr lang="nb-NO" smtClean="0"/>
              <a:t>Klikk for å redigere tittelstil</a:t>
            </a:r>
            <a:endParaRPr lang="nb-NO"/>
          </a:p>
        </p:txBody>
      </p:sp>
      <p:sp>
        <p:nvSpPr>
          <p:cNvPr id="3" name="Undertit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smtClean="0"/>
              <a:t>Klikk for å redigere undertittelstil i malen</a:t>
            </a:r>
            <a:endParaRPr lang="nb-NO"/>
          </a:p>
        </p:txBody>
      </p:sp>
      <p:sp>
        <p:nvSpPr>
          <p:cNvPr id="4" name="Plassholder for dato 3"/>
          <p:cNvSpPr>
            <a:spLocks noGrp="1"/>
          </p:cNvSpPr>
          <p:nvPr>
            <p:ph type="dt" sz="half" idx="10"/>
          </p:nvPr>
        </p:nvSpPr>
        <p:spPr/>
        <p:txBody>
          <a:bodyPr/>
          <a:lstStyle/>
          <a:p>
            <a:fld id="{426BD80B-AE90-4D6D-9833-CFCE4726826B}" type="datetimeFigureOut">
              <a:rPr lang="nb-NO" smtClean="0"/>
              <a:t>02.04.2020</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C415D88F-B2DB-4429-B6AD-962AE7B0349F}" type="slidenum">
              <a:rPr lang="nb-NO" smtClean="0"/>
              <a:t>‹#›</a:t>
            </a:fld>
            <a:endParaRPr lang="nb-NO"/>
          </a:p>
        </p:txBody>
      </p:sp>
    </p:spTree>
    <p:extLst>
      <p:ext uri="{BB962C8B-B14F-4D97-AF65-F5344CB8AC3E}">
        <p14:creationId xmlns:p14="http://schemas.microsoft.com/office/powerpoint/2010/main" val="39364936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loddrett tekst 2"/>
          <p:cNvSpPr>
            <a:spLocks noGrp="1"/>
          </p:cNvSpPr>
          <p:nvPr>
            <p:ph type="body" orient="vert" idx="1"/>
          </p:nvPr>
        </p:nvSpPr>
        <p:spPr/>
        <p:txBody>
          <a:bodyPr vert="eaVert"/>
          <a:lstStyle/>
          <a:p>
            <a:pPr lvl="0"/>
            <a:r>
              <a:rPr lang="nb-NO" smtClean="0"/>
              <a:t>Rediger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p>
            <a:fld id="{426BD80B-AE90-4D6D-9833-CFCE4726826B}" type="datetimeFigureOut">
              <a:rPr lang="nb-NO" smtClean="0"/>
              <a:t>02.04.2020</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C415D88F-B2DB-4429-B6AD-962AE7B0349F}" type="slidenum">
              <a:rPr lang="nb-NO" smtClean="0"/>
              <a:t>‹#›</a:t>
            </a:fld>
            <a:endParaRPr lang="nb-NO"/>
          </a:p>
        </p:txBody>
      </p:sp>
    </p:spTree>
    <p:extLst>
      <p:ext uri="{BB962C8B-B14F-4D97-AF65-F5344CB8AC3E}">
        <p14:creationId xmlns:p14="http://schemas.microsoft.com/office/powerpoint/2010/main" val="17810020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724900" y="365125"/>
            <a:ext cx="2628900" cy="5811838"/>
          </a:xfrm>
        </p:spPr>
        <p:txBody>
          <a:bodyPr vert="eaVert"/>
          <a:lstStyle/>
          <a:p>
            <a:r>
              <a:rPr lang="nb-NO" smtClean="0"/>
              <a:t>Klikk for å redigere tittelstil</a:t>
            </a:r>
            <a:endParaRPr lang="nb-NO"/>
          </a:p>
        </p:txBody>
      </p:sp>
      <p:sp>
        <p:nvSpPr>
          <p:cNvPr id="3" name="Plassholder for loddrett tekst 2"/>
          <p:cNvSpPr>
            <a:spLocks noGrp="1"/>
          </p:cNvSpPr>
          <p:nvPr>
            <p:ph type="body" orient="vert" idx="1"/>
          </p:nvPr>
        </p:nvSpPr>
        <p:spPr>
          <a:xfrm>
            <a:off x="838200" y="365125"/>
            <a:ext cx="7734300" cy="5811838"/>
          </a:xfrm>
        </p:spPr>
        <p:txBody>
          <a:bodyPr vert="eaVert"/>
          <a:lstStyle/>
          <a:p>
            <a:pPr lvl="0"/>
            <a:r>
              <a:rPr lang="nb-NO" smtClean="0"/>
              <a:t>Rediger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p>
            <a:fld id="{426BD80B-AE90-4D6D-9833-CFCE4726826B}" type="datetimeFigureOut">
              <a:rPr lang="nb-NO" smtClean="0"/>
              <a:t>02.04.2020</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C415D88F-B2DB-4429-B6AD-962AE7B0349F}" type="slidenum">
              <a:rPr lang="nb-NO" smtClean="0"/>
              <a:t>‹#›</a:t>
            </a:fld>
            <a:endParaRPr lang="nb-NO"/>
          </a:p>
        </p:txBody>
      </p:sp>
    </p:spTree>
    <p:extLst>
      <p:ext uri="{BB962C8B-B14F-4D97-AF65-F5344CB8AC3E}">
        <p14:creationId xmlns:p14="http://schemas.microsoft.com/office/powerpoint/2010/main" val="26175286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idx="1"/>
          </p:nvPr>
        </p:nvSpPr>
        <p:spPr/>
        <p:txBody>
          <a:bodyPr/>
          <a:lstStyle/>
          <a:p>
            <a:pPr lvl="0"/>
            <a:r>
              <a:rPr lang="nb-NO" smtClean="0"/>
              <a:t>Rediger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p>
            <a:fld id="{426BD80B-AE90-4D6D-9833-CFCE4726826B}" type="datetimeFigureOut">
              <a:rPr lang="nb-NO" smtClean="0"/>
              <a:t>02.04.2020</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C415D88F-B2DB-4429-B6AD-962AE7B0349F}" type="slidenum">
              <a:rPr lang="nb-NO" smtClean="0"/>
              <a:t>‹#›</a:t>
            </a:fld>
            <a:endParaRPr lang="nb-NO"/>
          </a:p>
        </p:txBody>
      </p:sp>
    </p:spTree>
    <p:extLst>
      <p:ext uri="{BB962C8B-B14F-4D97-AF65-F5344CB8AC3E}">
        <p14:creationId xmlns:p14="http://schemas.microsoft.com/office/powerpoint/2010/main" val="7537250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831850" y="1709738"/>
            <a:ext cx="10515600" cy="2852737"/>
          </a:xfrm>
        </p:spPr>
        <p:txBody>
          <a:bodyPr anchor="b"/>
          <a:lstStyle>
            <a:lvl1pPr>
              <a:defRPr sz="6000"/>
            </a:lvl1pPr>
          </a:lstStyle>
          <a:p>
            <a:r>
              <a:rPr lang="nb-NO" smtClean="0"/>
              <a:t>Klikk for å redigere tittelstil</a:t>
            </a:r>
            <a:endParaRPr lang="nb-NO"/>
          </a:p>
        </p:txBody>
      </p:sp>
      <p:sp>
        <p:nvSpPr>
          <p:cNvPr id="3" name="Plassholder f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smtClean="0"/>
              <a:t>Rediger tekststiler i malen</a:t>
            </a:r>
          </a:p>
        </p:txBody>
      </p:sp>
      <p:sp>
        <p:nvSpPr>
          <p:cNvPr id="4" name="Plassholder for dato 3"/>
          <p:cNvSpPr>
            <a:spLocks noGrp="1"/>
          </p:cNvSpPr>
          <p:nvPr>
            <p:ph type="dt" sz="half" idx="10"/>
          </p:nvPr>
        </p:nvSpPr>
        <p:spPr/>
        <p:txBody>
          <a:bodyPr/>
          <a:lstStyle/>
          <a:p>
            <a:fld id="{426BD80B-AE90-4D6D-9833-CFCE4726826B}" type="datetimeFigureOut">
              <a:rPr lang="nb-NO" smtClean="0"/>
              <a:t>02.04.2020</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C415D88F-B2DB-4429-B6AD-962AE7B0349F}" type="slidenum">
              <a:rPr lang="nb-NO" smtClean="0"/>
              <a:t>‹#›</a:t>
            </a:fld>
            <a:endParaRPr lang="nb-NO"/>
          </a:p>
        </p:txBody>
      </p:sp>
    </p:spTree>
    <p:extLst>
      <p:ext uri="{BB962C8B-B14F-4D97-AF65-F5344CB8AC3E}">
        <p14:creationId xmlns:p14="http://schemas.microsoft.com/office/powerpoint/2010/main" val="1117550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sz="half" idx="1"/>
          </p:nvPr>
        </p:nvSpPr>
        <p:spPr>
          <a:xfrm>
            <a:off x="838200" y="1825625"/>
            <a:ext cx="5181600" cy="4351338"/>
          </a:xfrm>
        </p:spPr>
        <p:txBody>
          <a:bodyPr/>
          <a:lstStyle/>
          <a:p>
            <a:pPr lvl="0"/>
            <a:r>
              <a:rPr lang="nb-NO" smtClean="0"/>
              <a:t>Rediger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innhold 3"/>
          <p:cNvSpPr>
            <a:spLocks noGrp="1"/>
          </p:cNvSpPr>
          <p:nvPr>
            <p:ph sz="half" idx="2"/>
          </p:nvPr>
        </p:nvSpPr>
        <p:spPr>
          <a:xfrm>
            <a:off x="6172200" y="1825625"/>
            <a:ext cx="5181600" cy="4351338"/>
          </a:xfrm>
        </p:spPr>
        <p:txBody>
          <a:bodyPr/>
          <a:lstStyle/>
          <a:p>
            <a:pPr lvl="0"/>
            <a:r>
              <a:rPr lang="nb-NO" smtClean="0"/>
              <a:t>Rediger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dato 4"/>
          <p:cNvSpPr>
            <a:spLocks noGrp="1"/>
          </p:cNvSpPr>
          <p:nvPr>
            <p:ph type="dt" sz="half" idx="10"/>
          </p:nvPr>
        </p:nvSpPr>
        <p:spPr/>
        <p:txBody>
          <a:bodyPr/>
          <a:lstStyle/>
          <a:p>
            <a:fld id="{426BD80B-AE90-4D6D-9833-CFCE4726826B}" type="datetimeFigureOut">
              <a:rPr lang="nb-NO" smtClean="0"/>
              <a:t>02.04.2020</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C415D88F-B2DB-4429-B6AD-962AE7B0349F}" type="slidenum">
              <a:rPr lang="nb-NO" smtClean="0"/>
              <a:t>‹#›</a:t>
            </a:fld>
            <a:endParaRPr lang="nb-NO"/>
          </a:p>
        </p:txBody>
      </p:sp>
    </p:spTree>
    <p:extLst>
      <p:ext uri="{BB962C8B-B14F-4D97-AF65-F5344CB8AC3E}">
        <p14:creationId xmlns:p14="http://schemas.microsoft.com/office/powerpoint/2010/main" val="40263488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839788" y="365125"/>
            <a:ext cx="10515600" cy="1325563"/>
          </a:xfrm>
        </p:spPr>
        <p:txBody>
          <a:bodyPr/>
          <a:lstStyle/>
          <a:p>
            <a:r>
              <a:rPr lang="nb-NO" smtClean="0"/>
              <a:t>Klikk for å redigere tittelstil</a:t>
            </a:r>
            <a:endParaRPr lang="nb-NO"/>
          </a:p>
        </p:txBody>
      </p:sp>
      <p:sp>
        <p:nvSpPr>
          <p:cNvPr id="3" name="Plassholder f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Rediger tekststiler i malen</a:t>
            </a:r>
          </a:p>
        </p:txBody>
      </p:sp>
      <p:sp>
        <p:nvSpPr>
          <p:cNvPr id="4" name="Plassholder for innhold 3"/>
          <p:cNvSpPr>
            <a:spLocks noGrp="1"/>
          </p:cNvSpPr>
          <p:nvPr>
            <p:ph sz="half" idx="2"/>
          </p:nvPr>
        </p:nvSpPr>
        <p:spPr>
          <a:xfrm>
            <a:off x="839788" y="2505075"/>
            <a:ext cx="5157787" cy="3684588"/>
          </a:xfrm>
        </p:spPr>
        <p:txBody>
          <a:bodyPr/>
          <a:lstStyle/>
          <a:p>
            <a:pPr lvl="0"/>
            <a:r>
              <a:rPr lang="nb-NO" smtClean="0"/>
              <a:t>Rediger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Rediger tekststiler i malen</a:t>
            </a:r>
          </a:p>
        </p:txBody>
      </p:sp>
      <p:sp>
        <p:nvSpPr>
          <p:cNvPr id="6" name="Plassholder for innhold 5"/>
          <p:cNvSpPr>
            <a:spLocks noGrp="1"/>
          </p:cNvSpPr>
          <p:nvPr>
            <p:ph sz="quarter" idx="4"/>
          </p:nvPr>
        </p:nvSpPr>
        <p:spPr>
          <a:xfrm>
            <a:off x="6172200" y="2505075"/>
            <a:ext cx="5183188" cy="3684588"/>
          </a:xfrm>
        </p:spPr>
        <p:txBody>
          <a:bodyPr/>
          <a:lstStyle/>
          <a:p>
            <a:pPr lvl="0"/>
            <a:r>
              <a:rPr lang="nb-NO" smtClean="0"/>
              <a:t>Rediger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7" name="Plassholder for dato 6"/>
          <p:cNvSpPr>
            <a:spLocks noGrp="1"/>
          </p:cNvSpPr>
          <p:nvPr>
            <p:ph type="dt" sz="half" idx="10"/>
          </p:nvPr>
        </p:nvSpPr>
        <p:spPr/>
        <p:txBody>
          <a:bodyPr/>
          <a:lstStyle/>
          <a:p>
            <a:fld id="{426BD80B-AE90-4D6D-9833-CFCE4726826B}" type="datetimeFigureOut">
              <a:rPr lang="nb-NO" smtClean="0"/>
              <a:t>02.04.2020</a:t>
            </a:fld>
            <a:endParaRPr lang="nb-NO"/>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p:txBody>
          <a:bodyPr/>
          <a:lstStyle/>
          <a:p>
            <a:fld id="{C415D88F-B2DB-4429-B6AD-962AE7B0349F}" type="slidenum">
              <a:rPr lang="nb-NO" smtClean="0"/>
              <a:t>‹#›</a:t>
            </a:fld>
            <a:endParaRPr lang="nb-NO"/>
          </a:p>
        </p:txBody>
      </p:sp>
    </p:spTree>
    <p:extLst>
      <p:ext uri="{BB962C8B-B14F-4D97-AF65-F5344CB8AC3E}">
        <p14:creationId xmlns:p14="http://schemas.microsoft.com/office/powerpoint/2010/main" val="11196666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dato 2"/>
          <p:cNvSpPr>
            <a:spLocks noGrp="1"/>
          </p:cNvSpPr>
          <p:nvPr>
            <p:ph type="dt" sz="half" idx="10"/>
          </p:nvPr>
        </p:nvSpPr>
        <p:spPr/>
        <p:txBody>
          <a:bodyPr/>
          <a:lstStyle/>
          <a:p>
            <a:fld id="{426BD80B-AE90-4D6D-9833-CFCE4726826B}" type="datetimeFigureOut">
              <a:rPr lang="nb-NO" smtClean="0"/>
              <a:t>02.04.2020</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C415D88F-B2DB-4429-B6AD-962AE7B0349F}" type="slidenum">
              <a:rPr lang="nb-NO" smtClean="0"/>
              <a:t>‹#›</a:t>
            </a:fld>
            <a:endParaRPr lang="nb-NO"/>
          </a:p>
        </p:txBody>
      </p:sp>
    </p:spTree>
    <p:extLst>
      <p:ext uri="{BB962C8B-B14F-4D97-AF65-F5344CB8AC3E}">
        <p14:creationId xmlns:p14="http://schemas.microsoft.com/office/powerpoint/2010/main" val="1638345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426BD80B-AE90-4D6D-9833-CFCE4726826B}" type="datetimeFigureOut">
              <a:rPr lang="nb-NO" smtClean="0"/>
              <a:t>02.04.2020</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C415D88F-B2DB-4429-B6AD-962AE7B0349F}" type="slidenum">
              <a:rPr lang="nb-NO" smtClean="0"/>
              <a:t>‹#›</a:t>
            </a:fld>
            <a:endParaRPr lang="nb-NO"/>
          </a:p>
        </p:txBody>
      </p:sp>
    </p:spTree>
    <p:extLst>
      <p:ext uri="{BB962C8B-B14F-4D97-AF65-F5344CB8AC3E}">
        <p14:creationId xmlns:p14="http://schemas.microsoft.com/office/powerpoint/2010/main" val="5790974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smtClean="0"/>
              <a:t>Klikk for å redigere tittelstil</a:t>
            </a:r>
            <a:endParaRPr lang="nb-NO"/>
          </a:p>
        </p:txBody>
      </p:sp>
      <p:sp>
        <p:nvSpPr>
          <p:cNvPr id="3" name="Plassholder for inn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smtClean="0"/>
              <a:t>Rediger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smtClean="0"/>
              <a:t>Rediger tekststiler i malen</a:t>
            </a:r>
          </a:p>
        </p:txBody>
      </p:sp>
      <p:sp>
        <p:nvSpPr>
          <p:cNvPr id="5" name="Plassholder for dato 4"/>
          <p:cNvSpPr>
            <a:spLocks noGrp="1"/>
          </p:cNvSpPr>
          <p:nvPr>
            <p:ph type="dt" sz="half" idx="10"/>
          </p:nvPr>
        </p:nvSpPr>
        <p:spPr/>
        <p:txBody>
          <a:bodyPr/>
          <a:lstStyle/>
          <a:p>
            <a:fld id="{426BD80B-AE90-4D6D-9833-CFCE4726826B}" type="datetimeFigureOut">
              <a:rPr lang="nb-NO" smtClean="0"/>
              <a:t>02.04.2020</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C415D88F-B2DB-4429-B6AD-962AE7B0349F}" type="slidenum">
              <a:rPr lang="nb-NO" smtClean="0"/>
              <a:t>‹#›</a:t>
            </a:fld>
            <a:endParaRPr lang="nb-NO"/>
          </a:p>
        </p:txBody>
      </p:sp>
    </p:spTree>
    <p:extLst>
      <p:ext uri="{BB962C8B-B14F-4D97-AF65-F5344CB8AC3E}">
        <p14:creationId xmlns:p14="http://schemas.microsoft.com/office/powerpoint/2010/main" val="9442041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smtClean="0"/>
              <a:t>Klikk for å redigere tittelstil</a:t>
            </a:r>
            <a:endParaRPr lang="nb-NO"/>
          </a:p>
        </p:txBody>
      </p:sp>
      <p:sp>
        <p:nvSpPr>
          <p:cNvPr id="3" name="Plassholder for bil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smtClean="0"/>
              <a:t>Rediger tekststiler i malen</a:t>
            </a:r>
          </a:p>
        </p:txBody>
      </p:sp>
      <p:sp>
        <p:nvSpPr>
          <p:cNvPr id="5" name="Plassholder for dato 4"/>
          <p:cNvSpPr>
            <a:spLocks noGrp="1"/>
          </p:cNvSpPr>
          <p:nvPr>
            <p:ph type="dt" sz="half" idx="10"/>
          </p:nvPr>
        </p:nvSpPr>
        <p:spPr/>
        <p:txBody>
          <a:bodyPr/>
          <a:lstStyle/>
          <a:p>
            <a:fld id="{426BD80B-AE90-4D6D-9833-CFCE4726826B}" type="datetimeFigureOut">
              <a:rPr lang="nb-NO" smtClean="0"/>
              <a:t>02.04.2020</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C415D88F-B2DB-4429-B6AD-962AE7B0349F}" type="slidenum">
              <a:rPr lang="nb-NO" smtClean="0"/>
              <a:t>‹#›</a:t>
            </a:fld>
            <a:endParaRPr lang="nb-NO"/>
          </a:p>
        </p:txBody>
      </p:sp>
    </p:spTree>
    <p:extLst>
      <p:ext uri="{BB962C8B-B14F-4D97-AF65-F5344CB8AC3E}">
        <p14:creationId xmlns:p14="http://schemas.microsoft.com/office/powerpoint/2010/main" val="12187842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smtClean="0"/>
              <a:t>Klikk for å redigere tittelstil</a:t>
            </a:r>
            <a:endParaRPr lang="nb-NO"/>
          </a:p>
        </p:txBody>
      </p:sp>
      <p:sp>
        <p:nvSpPr>
          <p:cNvPr id="3" name="Plassholder f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smtClean="0"/>
              <a:t>Rediger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6BD80B-AE90-4D6D-9833-CFCE4726826B}" type="datetimeFigureOut">
              <a:rPr lang="nb-NO" smtClean="0"/>
              <a:t>02.04.2020</a:t>
            </a:fld>
            <a:endParaRPr lang="nb-NO"/>
          </a:p>
        </p:txBody>
      </p:sp>
      <p:sp>
        <p:nvSpPr>
          <p:cNvPr id="5" name="Plassholder for bunn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15D88F-B2DB-4429-B6AD-962AE7B0349F}" type="slidenum">
              <a:rPr lang="nb-NO" smtClean="0"/>
              <a:t>‹#›</a:t>
            </a:fld>
            <a:endParaRPr lang="nb-NO"/>
          </a:p>
        </p:txBody>
      </p:sp>
    </p:spTree>
    <p:extLst>
      <p:ext uri="{BB962C8B-B14F-4D97-AF65-F5344CB8AC3E}">
        <p14:creationId xmlns:p14="http://schemas.microsoft.com/office/powerpoint/2010/main" val="7955356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22.png"/><Relationship Id="rId4"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slideLayout" Target="../slideLayouts/slideLayout2.xml"/><Relationship Id="rId7" Type="http://schemas.openxmlformats.org/officeDocument/2006/relationships/image" Target="../media/image25.jpe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4.jpeg"/><Relationship Id="rId5" Type="http://schemas.openxmlformats.org/officeDocument/2006/relationships/image" Target="../media/image23.jpeg"/><Relationship Id="rId10" Type="http://schemas.openxmlformats.org/officeDocument/2006/relationships/image" Target="../media/image3.png"/><Relationship Id="rId4" Type="http://schemas.openxmlformats.org/officeDocument/2006/relationships/notesSlide" Target="../notesSlides/notesSlide5.xml"/><Relationship Id="rId9" Type="http://schemas.openxmlformats.org/officeDocument/2006/relationships/image" Target="../media/image27.jpeg"/></Relationships>
</file>

<file path=ppt/slides/_rels/slide12.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slideLayout" Target="../slideLayouts/slideLayout2.xml"/><Relationship Id="rId7" Type="http://schemas.openxmlformats.org/officeDocument/2006/relationships/image" Target="../media/image30.jpe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9.jpeg"/><Relationship Id="rId5" Type="http://schemas.openxmlformats.org/officeDocument/2006/relationships/image" Target="../media/image28.png"/><Relationship Id="rId10" Type="http://schemas.openxmlformats.org/officeDocument/2006/relationships/image" Target="../media/image3.png"/><Relationship Id="rId4" Type="http://schemas.openxmlformats.org/officeDocument/2006/relationships/notesSlide" Target="../notesSlides/notesSlide6.xml"/><Relationship Id="rId9"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image" Target="../media/image32.png"/><Relationship Id="rId4"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openxmlformats.org/officeDocument/2006/relationships/chart" Target="../charts/chart1.xml"/><Relationship Id="rId4"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png"/><Relationship Id="rId5" Type="http://schemas.openxmlformats.org/officeDocument/2006/relationships/image" Target="../media/image33.png"/><Relationship Id="rId4"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3.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3.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3.pn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28.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slideLayout" Target="../slideLayouts/slideLayout2.xml"/><Relationship Id="rId7" Type="http://schemas.openxmlformats.org/officeDocument/2006/relationships/image" Target="../media/image42.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image" Target="../media/image39.jpeg"/><Relationship Id="rId9"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3.png"/><Relationship Id="rId4" Type="http://schemas.openxmlformats.org/officeDocument/2006/relationships/image" Target="../media/image44.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7.jpe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xml"/><Relationship Id="rId7" Type="http://schemas.openxmlformats.org/officeDocument/2006/relationships/image" Target="../media/image21.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a:xfrm>
            <a:off x="1287236" y="856081"/>
            <a:ext cx="9144000" cy="1800200"/>
          </a:xfrm>
        </p:spPr>
        <p:txBody>
          <a:bodyPr>
            <a:normAutofit fontScale="90000"/>
          </a:bodyPr>
          <a:lstStyle/>
          <a:p>
            <a:r>
              <a:rPr lang="nb-NO" b="1" dirty="0"/>
              <a:t/>
            </a:r>
            <a:br>
              <a:rPr lang="nb-NO" b="1" dirty="0"/>
            </a:br>
            <a:r>
              <a:rPr lang="nb-NO" b="1" dirty="0"/>
              <a:t/>
            </a:r>
            <a:br>
              <a:rPr lang="nb-NO" b="1" dirty="0"/>
            </a:br>
            <a:r>
              <a:rPr lang="nb-NO" sz="3600" b="1" dirty="0"/>
              <a:t/>
            </a:r>
            <a:br>
              <a:rPr lang="nb-NO" sz="3600" b="1" dirty="0"/>
            </a:br>
            <a:r>
              <a:rPr lang="nb-NO" sz="5300" b="1" dirty="0" smtClean="0"/>
              <a:t>Tverrfaglig undervisning samfunnsfag og naturfag</a:t>
            </a:r>
            <a:r>
              <a:rPr lang="nb-NO" sz="5300" dirty="0"/>
              <a:t/>
            </a:r>
            <a:br>
              <a:rPr lang="nb-NO" sz="5300" dirty="0"/>
            </a:br>
            <a:r>
              <a:rPr lang="nb-NO" sz="5300" dirty="0"/>
              <a:t/>
            </a:r>
            <a:br>
              <a:rPr lang="nb-NO" sz="5300" dirty="0"/>
            </a:br>
            <a:r>
              <a:rPr lang="nb-NO" sz="3200" dirty="0"/>
              <a:t>							</a:t>
            </a:r>
            <a:endParaRPr lang="nb-NO" sz="1600" dirty="0"/>
          </a:p>
        </p:txBody>
      </p:sp>
      <p:pic>
        <p:nvPicPr>
          <p:cNvPr id="3" name="Bilde 2"/>
          <p:cNvPicPr>
            <a:picLocks noChangeAspect="1"/>
          </p:cNvPicPr>
          <p:nvPr/>
        </p:nvPicPr>
        <p:blipFill rotWithShape="1">
          <a:blip r:embed="rId5"/>
          <a:srcRect t="14387"/>
          <a:stretch/>
        </p:blipFill>
        <p:spPr>
          <a:xfrm>
            <a:off x="1287236" y="3733800"/>
            <a:ext cx="7810500" cy="2527935"/>
          </a:xfrm>
          <a:prstGeom prst="rect">
            <a:avLst/>
          </a:prstGeom>
        </p:spPr>
      </p:pic>
      <p:pic>
        <p:nvPicPr>
          <p:cNvPr id="7" name="Bilde 6"/>
          <p:cNvPicPr>
            <a:picLocks noChangeAspect="1"/>
          </p:cNvPicPr>
          <p:nvPr/>
        </p:nvPicPr>
        <p:blipFill>
          <a:blip r:embed="rId6"/>
          <a:stretch>
            <a:fillRect/>
          </a:stretch>
        </p:blipFill>
        <p:spPr>
          <a:xfrm>
            <a:off x="1015903" y="1814029"/>
            <a:ext cx="4000500" cy="2667000"/>
          </a:xfrm>
          <a:prstGeom prst="rect">
            <a:avLst/>
          </a:prstGeom>
        </p:spPr>
      </p:pic>
      <p:sp>
        <p:nvSpPr>
          <p:cNvPr id="8" name="TekstSylinder 7"/>
          <p:cNvSpPr txBox="1"/>
          <p:nvPr/>
        </p:nvSpPr>
        <p:spPr>
          <a:xfrm>
            <a:off x="5642456" y="2252464"/>
            <a:ext cx="6080511" cy="923330"/>
          </a:xfrm>
          <a:prstGeom prst="rect">
            <a:avLst/>
          </a:prstGeom>
          <a:noFill/>
        </p:spPr>
        <p:txBody>
          <a:bodyPr wrap="none" rtlCol="0">
            <a:spAutoFit/>
          </a:bodyPr>
          <a:lstStyle/>
          <a:p>
            <a:r>
              <a:rPr lang="nb-NO" dirty="0" err="1" smtClean="0"/>
              <a:t>DeKomp</a:t>
            </a:r>
            <a:r>
              <a:rPr lang="nb-NO" dirty="0" smtClean="0"/>
              <a:t> Lillehammerregionen våren 2019</a:t>
            </a:r>
          </a:p>
          <a:p>
            <a:endParaRPr lang="nb-NO" dirty="0"/>
          </a:p>
          <a:p>
            <a:r>
              <a:rPr lang="nb-NO" dirty="0" smtClean="0"/>
              <a:t>Anne Bergliot Øyehaug (naturfag) og Inger Haug (samfunnsfag)</a:t>
            </a:r>
            <a:endParaRPr lang="nb-NO" dirty="0"/>
          </a:p>
        </p:txBody>
      </p:sp>
      <p:pic>
        <p:nvPicPr>
          <p:cNvPr id="6" name="Innspilt ly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162701" y="944673"/>
            <a:ext cx="609600" cy="609600"/>
          </a:xfrm>
          <a:prstGeom prst="rect">
            <a:avLst/>
          </a:prstGeom>
        </p:spPr>
      </p:pic>
    </p:spTree>
    <p:extLst>
      <p:ext uri="{BB962C8B-B14F-4D97-AF65-F5344CB8AC3E}">
        <p14:creationId xmlns:p14="http://schemas.microsoft.com/office/powerpoint/2010/main" val="3912661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314"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t>Elevene </a:t>
            </a:r>
            <a:r>
              <a:rPr lang="nb-NO" i="1" dirty="0"/>
              <a:t>skal</a:t>
            </a:r>
            <a:r>
              <a:rPr lang="nb-NO" dirty="0"/>
              <a:t>…</a:t>
            </a:r>
          </a:p>
        </p:txBody>
      </p:sp>
      <p:sp>
        <p:nvSpPr>
          <p:cNvPr id="3" name="Content Placeholder 2"/>
          <p:cNvSpPr>
            <a:spLocks noGrp="1"/>
          </p:cNvSpPr>
          <p:nvPr>
            <p:ph idx="1"/>
          </p:nvPr>
        </p:nvSpPr>
        <p:spPr>
          <a:xfrm>
            <a:off x="1981201" y="1478626"/>
            <a:ext cx="6699333" cy="4758686"/>
          </a:xfrm>
        </p:spPr>
        <p:txBody>
          <a:bodyPr>
            <a:normAutofit/>
          </a:bodyPr>
          <a:lstStyle/>
          <a:p>
            <a:pPr>
              <a:lnSpc>
                <a:spcPct val="114000"/>
              </a:lnSpc>
            </a:pPr>
            <a:r>
              <a:rPr lang="nb-NO" dirty="0">
                <a:solidFill>
                  <a:schemeClr val="tx2">
                    <a:lumMod val="75000"/>
                  </a:schemeClr>
                </a:solidFill>
              </a:rPr>
              <a:t>Gjennom arbeid med bærekraftig utvikling skal elevene …. </a:t>
            </a:r>
          </a:p>
          <a:p>
            <a:pPr lvl="1">
              <a:lnSpc>
                <a:spcPct val="114000"/>
              </a:lnSpc>
            </a:pPr>
            <a:r>
              <a:rPr lang="nb-NO" dirty="0">
                <a:solidFill>
                  <a:schemeClr val="tx2">
                    <a:lumMod val="75000"/>
                  </a:schemeClr>
                </a:solidFill>
              </a:rPr>
              <a:t>utvikle kompetanse som gjør dem i stand til å ta ansvarlige valg og handle etisk og miljøbevisst. </a:t>
            </a:r>
          </a:p>
          <a:p>
            <a:pPr lvl="1">
              <a:lnSpc>
                <a:spcPct val="114000"/>
              </a:lnSpc>
            </a:pPr>
            <a:r>
              <a:rPr lang="nb-NO" dirty="0">
                <a:solidFill>
                  <a:schemeClr val="tx2">
                    <a:lumMod val="75000"/>
                  </a:schemeClr>
                </a:solidFill>
              </a:rPr>
              <a:t>få forståelse for at handlingene og valgene til den enkelte har betydning. </a:t>
            </a:r>
          </a:p>
          <a:p>
            <a:pPr lvl="1">
              <a:lnSpc>
                <a:spcPct val="114000"/>
              </a:lnSpc>
            </a:pPr>
            <a:r>
              <a:rPr lang="nb-NO" dirty="0">
                <a:solidFill>
                  <a:schemeClr val="tx2">
                    <a:lumMod val="75000"/>
                  </a:schemeClr>
                </a:solidFill>
              </a:rPr>
              <a:t>lære om sammenhengen mellom de ulike aspektene ved bærekraftig utvikling. </a:t>
            </a:r>
          </a:p>
        </p:txBody>
      </p:sp>
      <p:pic>
        <p:nvPicPr>
          <p:cNvPr id="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32305" y="2276873"/>
            <a:ext cx="1789469" cy="2490277"/>
          </a:xfrm>
          <a:prstGeom prst="rect">
            <a:avLst/>
          </a:prstGeom>
          <a:noFill/>
          <a:ln w="9525">
            <a:solidFill>
              <a:schemeClr val="tx1"/>
            </a:solidFill>
            <a:miter lim="800000"/>
            <a:headEnd/>
            <a:tailEnd/>
          </a:ln>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chemeClr val="accent1"/>
                </a:solidFill>
              </a14:hiddenFill>
            </a:ext>
          </a:extLst>
        </p:spPr>
      </p:pic>
      <p:sp>
        <p:nvSpPr>
          <p:cNvPr id="5" name="Rectangle 4"/>
          <p:cNvSpPr/>
          <p:nvPr/>
        </p:nvSpPr>
        <p:spPr>
          <a:xfrm>
            <a:off x="1631504" y="6453337"/>
            <a:ext cx="8280920" cy="276999"/>
          </a:xfrm>
          <a:prstGeom prst="rect">
            <a:avLst/>
          </a:prstGeom>
        </p:spPr>
        <p:txBody>
          <a:bodyPr wrap="square">
            <a:spAutoFit/>
          </a:bodyPr>
          <a:lstStyle/>
          <a:p>
            <a:r>
              <a:rPr lang="nb-NO" sz="1100" dirty="0"/>
              <a:t>https://www.regjeringen.no/no/dokumenter/verdier-og-prinsipper-for-grunnopplaringen/id2570003</a:t>
            </a:r>
            <a:r>
              <a:rPr lang="nb-NO" sz="1200" dirty="0"/>
              <a:t>/</a:t>
            </a:r>
          </a:p>
        </p:txBody>
      </p:sp>
      <p:pic>
        <p:nvPicPr>
          <p:cNvPr id="6" name="Elevene skal">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70934" y="282841"/>
            <a:ext cx="609600" cy="609600"/>
          </a:xfrm>
          <a:prstGeom prst="rect">
            <a:avLst/>
          </a:prstGeom>
        </p:spPr>
      </p:pic>
    </p:spTree>
    <p:extLst>
      <p:ext uri="{BB962C8B-B14F-4D97-AF65-F5344CB8AC3E}">
        <p14:creationId xmlns:p14="http://schemas.microsoft.com/office/powerpoint/2010/main" val="20671256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092"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4736" y="-72436"/>
            <a:ext cx="10607040" cy="1072560"/>
          </a:xfrm>
        </p:spPr>
        <p:txBody>
          <a:bodyPr>
            <a:normAutofit fontScale="90000"/>
          </a:bodyPr>
          <a:lstStyle/>
          <a:p>
            <a:r>
              <a:rPr lang="nb-NO" dirty="0"/>
              <a:t>Handlingskompetanse for bærekraftig utvikling</a:t>
            </a:r>
          </a:p>
        </p:txBody>
      </p:sp>
      <p:sp>
        <p:nvSpPr>
          <p:cNvPr id="5" name="Content Placeholder 4"/>
          <p:cNvSpPr>
            <a:spLocks noGrp="1"/>
          </p:cNvSpPr>
          <p:nvPr>
            <p:ph idx="1"/>
          </p:nvPr>
        </p:nvSpPr>
        <p:spPr>
          <a:xfrm>
            <a:off x="1102725" y="1868104"/>
            <a:ext cx="9975669" cy="4525963"/>
          </a:xfrm>
        </p:spPr>
        <p:txBody>
          <a:bodyPr/>
          <a:lstStyle/>
          <a:p>
            <a:endParaRPr lang="nb-NO" dirty="0"/>
          </a:p>
          <a:p>
            <a:endParaRPr lang="nb-NO" dirty="0"/>
          </a:p>
          <a:p>
            <a:r>
              <a:rPr lang="nb-NO" sz="2400" dirty="0"/>
              <a:t>Krever kunnskap </a:t>
            </a:r>
            <a:r>
              <a:rPr lang="nb-NO" sz="2400" i="1" dirty="0"/>
              <a:t>om</a:t>
            </a:r>
            <a:r>
              <a:rPr lang="nb-NO" sz="2400" dirty="0"/>
              <a:t>, forståelse</a:t>
            </a:r>
            <a:r>
              <a:rPr lang="nb-NO" sz="2400" i="1" dirty="0"/>
              <a:t> for</a:t>
            </a:r>
            <a:r>
              <a:rPr lang="nb-NO" sz="2400" dirty="0"/>
              <a:t> og engasjement </a:t>
            </a:r>
            <a:r>
              <a:rPr lang="nb-NO" sz="2400" i="1" dirty="0"/>
              <a:t>i</a:t>
            </a:r>
            <a:r>
              <a:rPr lang="nb-NO" sz="2400" dirty="0"/>
              <a:t> bærekraftig utvikling</a:t>
            </a:r>
          </a:p>
          <a:p>
            <a:endParaRPr lang="nb-NO" sz="2400" dirty="0"/>
          </a:p>
          <a:p>
            <a:r>
              <a:rPr lang="nb-NO" sz="2400" dirty="0"/>
              <a:t>Gjennom undervisningen kan vi øke elevenes handlingskompetanse ved å utvikle deres </a:t>
            </a:r>
            <a:r>
              <a:rPr lang="nb-NO" sz="2400" i="1" dirty="0"/>
              <a:t>kunnskaper, ferdigheter </a:t>
            </a:r>
            <a:r>
              <a:rPr lang="nb-NO" sz="2400" dirty="0"/>
              <a:t>og</a:t>
            </a:r>
            <a:r>
              <a:rPr lang="nb-NO" sz="2400" i="1" dirty="0"/>
              <a:t> holdninger </a:t>
            </a:r>
            <a:r>
              <a:rPr lang="nb-NO" sz="2400" dirty="0"/>
              <a:t>for en bærekraftig utvikling. </a:t>
            </a:r>
          </a:p>
          <a:p>
            <a:endParaRPr lang="nb-NO" dirty="0"/>
          </a:p>
          <a:p>
            <a:endParaRPr lang="nb-NO" dirty="0"/>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47528" y="1412776"/>
            <a:ext cx="1584176" cy="1188132"/>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03712" y="1412776"/>
            <a:ext cx="1584176" cy="1188132"/>
          </a:xfrm>
          <a:prstGeom prst="rect">
            <a:avLst/>
          </a:prstGeom>
        </p:spPr>
      </p:pic>
      <p:pic>
        <p:nvPicPr>
          <p:cNvPr id="8" name="Picture 7"/>
          <p:cNvPicPr>
            <a:picLocks noChangeAspect="1"/>
          </p:cNvPicPr>
          <p:nvPr/>
        </p:nvPicPr>
        <p:blipFill rotWithShape="1">
          <a:blip r:embed="rId7" cstate="print">
            <a:extLst>
              <a:ext uri="{28A0092B-C50C-407E-A947-70E740481C1C}">
                <a14:useLocalDpi xmlns:a14="http://schemas.microsoft.com/office/drawing/2010/main" val="0"/>
              </a:ext>
            </a:extLst>
          </a:blip>
          <a:srcRect r="3640"/>
          <a:stretch/>
        </p:blipFill>
        <p:spPr>
          <a:xfrm>
            <a:off x="5231905" y="1412776"/>
            <a:ext cx="1717311" cy="1188132"/>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32104" y="1412777"/>
            <a:ext cx="1656184" cy="1238195"/>
          </a:xfrm>
          <a:prstGeom prst="rect">
            <a:avLst/>
          </a:prstGeom>
        </p:spPr>
      </p:pic>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903259" y="1434906"/>
            <a:ext cx="1621422" cy="1216066"/>
          </a:xfrm>
          <a:prstGeom prst="rect">
            <a:avLst/>
          </a:prstGeom>
        </p:spPr>
      </p:pic>
      <p:sp>
        <p:nvSpPr>
          <p:cNvPr id="11" name="Rectangle 10"/>
          <p:cNvSpPr/>
          <p:nvPr/>
        </p:nvSpPr>
        <p:spPr>
          <a:xfrm>
            <a:off x="416657" y="5090129"/>
            <a:ext cx="10752085" cy="938719"/>
          </a:xfrm>
          <a:prstGeom prst="rect">
            <a:avLst/>
          </a:prstGeom>
        </p:spPr>
        <p:txBody>
          <a:bodyPr wrap="square">
            <a:spAutoFit/>
          </a:bodyPr>
          <a:lstStyle/>
          <a:p>
            <a:endParaRPr lang="nn-NO" sz="1100" dirty="0"/>
          </a:p>
          <a:p>
            <a:endParaRPr lang="nn-NO" sz="1100" dirty="0"/>
          </a:p>
          <a:p>
            <a:endParaRPr lang="nn-NO" sz="1100" dirty="0"/>
          </a:p>
          <a:p>
            <a:r>
              <a:rPr lang="nn-NO" sz="1100" dirty="0"/>
              <a:t>(Scheie, E. &amp; Korsager, M. 2014, Korsager M. &amp; Scheie E. 2017, Breiting, S., Mayer, M., &amp; Mogensen, F. 2005 ; </a:t>
            </a:r>
            <a:r>
              <a:rPr lang="en-US" sz="1100" dirty="0"/>
              <a:t>Jegstad &amp; Sinnes, A. T., 2013; O’Brien, K., Reams, J., </a:t>
            </a:r>
            <a:r>
              <a:rPr lang="en-US" sz="1100" dirty="0" err="1"/>
              <a:t>Caspari</a:t>
            </a:r>
            <a:r>
              <a:rPr lang="en-US" sz="1100" dirty="0"/>
              <a:t>, A., </a:t>
            </a:r>
            <a:r>
              <a:rPr lang="en-US" sz="1100" dirty="0" err="1"/>
              <a:t>Dugmore</a:t>
            </a:r>
            <a:r>
              <a:rPr lang="en-US" sz="1100" dirty="0"/>
              <a:t>, A., </a:t>
            </a:r>
            <a:r>
              <a:rPr lang="en-US" sz="1100" dirty="0" err="1"/>
              <a:t>Faghihimani</a:t>
            </a:r>
            <a:r>
              <a:rPr lang="en-US" sz="1100" dirty="0"/>
              <a:t>, M., </a:t>
            </a:r>
            <a:r>
              <a:rPr lang="en-US" sz="1100" dirty="0" err="1"/>
              <a:t>Fazey</a:t>
            </a:r>
            <a:r>
              <a:rPr lang="en-US" sz="1100" dirty="0"/>
              <a:t>, I., &amp; </a:t>
            </a:r>
            <a:r>
              <a:rPr lang="en-US" sz="1100" dirty="0" err="1"/>
              <a:t>Winiwarter</a:t>
            </a:r>
            <a:r>
              <a:rPr lang="en-US" sz="1100" dirty="0"/>
              <a:t>, V., 2013; </a:t>
            </a:r>
            <a:r>
              <a:rPr lang="en-US" sz="1100" dirty="0" err="1"/>
              <a:t>Rickinson</a:t>
            </a:r>
            <a:r>
              <a:rPr lang="en-US" sz="1100" dirty="0"/>
              <a:t>, M., </a:t>
            </a:r>
            <a:r>
              <a:rPr lang="en-US" sz="1100" dirty="0" err="1"/>
              <a:t>Lundholm</a:t>
            </a:r>
            <a:r>
              <a:rPr lang="en-US" sz="1100" dirty="0"/>
              <a:t>, C., &amp; Hopwood, N. 2009; Schreiner, C., &amp; </a:t>
            </a:r>
            <a:r>
              <a:rPr lang="en-US" sz="1100" dirty="0" err="1"/>
              <a:t>Sjøberg</a:t>
            </a:r>
            <a:r>
              <a:rPr lang="en-US" sz="1100" dirty="0"/>
              <a:t>, S., 2005) </a:t>
            </a:r>
            <a:endParaRPr lang="nb-NO" sz="1100" dirty="0"/>
          </a:p>
        </p:txBody>
      </p:sp>
      <p:pic>
        <p:nvPicPr>
          <p:cNvPr id="2" name="Handlingskompetans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468794" y="159044"/>
            <a:ext cx="609600" cy="609600"/>
          </a:xfrm>
          <a:prstGeom prst="rect">
            <a:avLst/>
          </a:prstGeom>
        </p:spPr>
      </p:pic>
    </p:spTree>
    <p:extLst>
      <p:ext uri="{BB962C8B-B14F-4D97-AF65-F5344CB8AC3E}">
        <p14:creationId xmlns:p14="http://schemas.microsoft.com/office/powerpoint/2010/main" val="3586770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144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30739" y="66588"/>
            <a:ext cx="10248694" cy="1325563"/>
          </a:xfrm>
        </p:spPr>
        <p:txBody>
          <a:bodyPr/>
          <a:lstStyle/>
          <a:p>
            <a:r>
              <a:rPr lang="nb-NO" dirty="0" smtClean="0"/>
              <a:t>Hvordan blir fremtiden for jordkloden og de som bor der? </a:t>
            </a:r>
            <a:endParaRPr lang="nb-NO" dirty="0"/>
          </a:p>
        </p:txBody>
      </p:sp>
      <p:pic>
        <p:nvPicPr>
          <p:cNvPr id="5" name="Bilde 4"/>
          <p:cNvPicPr>
            <a:picLocks noChangeAspect="1"/>
          </p:cNvPicPr>
          <p:nvPr/>
        </p:nvPicPr>
        <p:blipFill>
          <a:blip r:embed="rId5"/>
          <a:stretch>
            <a:fillRect/>
          </a:stretch>
        </p:blipFill>
        <p:spPr>
          <a:xfrm>
            <a:off x="2417334" y="1562449"/>
            <a:ext cx="5498759" cy="2839734"/>
          </a:xfrm>
          <a:prstGeom prst="rect">
            <a:avLst/>
          </a:prstGeom>
        </p:spPr>
      </p:pic>
      <p:pic>
        <p:nvPicPr>
          <p:cNvPr id="3074" name="Picture 2" descr="https://scontent.fosl2-1.fna.fbcdn.net/v/t1.15752-9/91698934_923502828104493_768262403921018880_n.jpg?_nc_cat=105&amp;_nc_sid=b96e70&amp;_nc_ohc=u03y2fgezicAX-rP_qa&amp;_nc_ht=scontent.fosl2-1.fna&amp;oh=b0d0857430196672fe56eed9cb1defb7&amp;oe=5EA8457E"/>
          <p:cNvPicPr>
            <a:picLocks noChangeAspect="1" noChangeArrowheads="1"/>
          </p:cNvPicPr>
          <p:nvPr/>
        </p:nvPicPr>
        <p:blipFill rotWithShape="1">
          <a:blip r:embed="rId6">
            <a:extLst>
              <a:ext uri="{28A0092B-C50C-407E-A947-70E740481C1C}">
                <a14:useLocalDpi xmlns:a14="http://schemas.microsoft.com/office/drawing/2010/main" val="0"/>
              </a:ext>
            </a:extLst>
          </a:blip>
          <a:srcRect t="9428" b="8378"/>
          <a:stretch/>
        </p:blipFill>
        <p:spPr bwMode="auto">
          <a:xfrm>
            <a:off x="8276217" y="1325563"/>
            <a:ext cx="3388914" cy="496109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www.no.undp.org/content/dam/norway/nro/images/img/14-11-11-%20Cap%20Haitian%20Flooding%20Relief%200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58339" y="4181631"/>
            <a:ext cx="3583479" cy="238898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Dyr trenger plass for å overleve som art. Verdenssamfunnet har avsatt områder for å sikre det biologiske mangfoldet, men ikke nok. (Collage: Colourbox)"/>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30739" y="1325563"/>
            <a:ext cx="2914196" cy="1663681"/>
          </a:xfrm>
          <a:prstGeom prst="rect">
            <a:avLst/>
          </a:prstGeom>
          <a:noFill/>
          <a:extLst>
            <a:ext uri="{909E8E84-426E-40DD-AFC4-6F175D3DCCD1}">
              <a14:hiddenFill xmlns:a14="http://schemas.microsoft.com/office/drawing/2010/main">
                <a:solidFill>
                  <a:srgbClr val="FFFFFF"/>
                </a:solidFill>
              </a14:hiddenFill>
            </a:ext>
          </a:extLst>
        </p:spPr>
      </p:pic>
      <p:pic>
        <p:nvPicPr>
          <p:cNvPr id="10" name="Bilde 9"/>
          <p:cNvPicPr>
            <a:picLocks noChangeAspect="1"/>
          </p:cNvPicPr>
          <p:nvPr/>
        </p:nvPicPr>
        <p:blipFill>
          <a:blip r:embed="rId9"/>
          <a:stretch>
            <a:fillRect/>
          </a:stretch>
        </p:blipFill>
        <p:spPr>
          <a:xfrm>
            <a:off x="5245633" y="4911634"/>
            <a:ext cx="1694103" cy="953588"/>
          </a:xfrm>
          <a:prstGeom prst="rect">
            <a:avLst/>
          </a:prstGeom>
        </p:spPr>
      </p:pic>
      <p:pic>
        <p:nvPicPr>
          <p:cNvPr id="3" name="Fremtide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204218" y="867700"/>
            <a:ext cx="609600" cy="609600"/>
          </a:xfrm>
          <a:prstGeom prst="rect">
            <a:avLst/>
          </a:prstGeom>
        </p:spPr>
      </p:pic>
    </p:spTree>
    <p:extLst>
      <p:ext uri="{BB962C8B-B14F-4D97-AF65-F5344CB8AC3E}">
        <p14:creationId xmlns:p14="http://schemas.microsoft.com/office/powerpoint/2010/main" val="23173190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130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Læreplanens struktur</a:t>
            </a:r>
          </a:p>
        </p:txBody>
      </p:sp>
      <p:sp>
        <p:nvSpPr>
          <p:cNvPr id="3" name="Plassholder for innhold 2"/>
          <p:cNvSpPr>
            <a:spLocks noGrp="1"/>
          </p:cNvSpPr>
          <p:nvPr>
            <p:ph idx="1"/>
          </p:nvPr>
        </p:nvSpPr>
        <p:spPr>
          <a:xfrm>
            <a:off x="609600" y="1627720"/>
            <a:ext cx="10972800" cy="4525963"/>
          </a:xfrm>
        </p:spPr>
        <p:txBody>
          <a:bodyPr>
            <a:normAutofit lnSpcReduction="10000"/>
          </a:bodyPr>
          <a:lstStyle/>
          <a:p>
            <a:pPr marL="0" indent="0">
              <a:buNone/>
            </a:pPr>
            <a:r>
              <a:rPr lang="nb-NO" dirty="0">
                <a:solidFill>
                  <a:schemeClr val="tx1"/>
                </a:solidFill>
              </a:rPr>
              <a:t>1. Om faget</a:t>
            </a:r>
          </a:p>
          <a:p>
            <a:pPr lvl="1"/>
            <a:r>
              <a:rPr lang="nb-NO" dirty="0">
                <a:solidFill>
                  <a:schemeClr val="tx1"/>
                </a:solidFill>
              </a:rPr>
              <a:t>Fagets relevans og sentrale verdier</a:t>
            </a:r>
          </a:p>
          <a:p>
            <a:pPr lvl="1"/>
            <a:r>
              <a:rPr lang="nb-NO" dirty="0">
                <a:solidFill>
                  <a:schemeClr val="tx1"/>
                </a:solidFill>
              </a:rPr>
              <a:t>Kjerneelementer</a:t>
            </a:r>
          </a:p>
          <a:p>
            <a:pPr lvl="1"/>
            <a:r>
              <a:rPr lang="nb-NO" dirty="0">
                <a:solidFill>
                  <a:schemeClr val="tx1"/>
                </a:solidFill>
              </a:rPr>
              <a:t>Tverrfaglige temaer</a:t>
            </a:r>
          </a:p>
          <a:p>
            <a:pPr lvl="1"/>
            <a:r>
              <a:rPr lang="nb-NO" dirty="0">
                <a:solidFill>
                  <a:schemeClr val="tx1"/>
                </a:solidFill>
              </a:rPr>
              <a:t>Grunnleggende ferdigheter</a:t>
            </a:r>
          </a:p>
          <a:p>
            <a:pPr lvl="1"/>
            <a:endParaRPr lang="nb-NO" dirty="0">
              <a:solidFill>
                <a:schemeClr val="tx1"/>
              </a:solidFill>
            </a:endParaRPr>
          </a:p>
          <a:p>
            <a:pPr marL="0" indent="0">
              <a:buNone/>
            </a:pPr>
            <a:r>
              <a:rPr lang="nb-NO" dirty="0">
                <a:solidFill>
                  <a:schemeClr val="tx1"/>
                </a:solidFill>
              </a:rPr>
              <a:t>2. Kompetansemål og vurdering</a:t>
            </a:r>
          </a:p>
          <a:p>
            <a:pPr lvl="1"/>
            <a:r>
              <a:rPr lang="nb-NO" dirty="0">
                <a:solidFill>
                  <a:schemeClr val="tx1"/>
                </a:solidFill>
              </a:rPr>
              <a:t>Kompetansemål</a:t>
            </a:r>
          </a:p>
          <a:p>
            <a:pPr lvl="1"/>
            <a:r>
              <a:rPr lang="nb-NO" dirty="0">
                <a:solidFill>
                  <a:schemeClr val="tx1"/>
                </a:solidFill>
              </a:rPr>
              <a:t>Underveisvurdering</a:t>
            </a:r>
          </a:p>
          <a:p>
            <a:pPr lvl="1"/>
            <a:endParaRPr lang="nb-NO" dirty="0">
              <a:solidFill>
                <a:schemeClr val="tx1"/>
              </a:solidFill>
            </a:endParaRPr>
          </a:p>
          <a:p>
            <a:pPr marL="0" indent="0">
              <a:buNone/>
            </a:pPr>
            <a:r>
              <a:rPr lang="nb-NO" dirty="0">
                <a:solidFill>
                  <a:schemeClr val="tx1"/>
                </a:solidFill>
              </a:rPr>
              <a:t>3. Vurderingsordning</a:t>
            </a:r>
          </a:p>
          <a:p>
            <a:endParaRPr lang="nb-NO" dirty="0"/>
          </a:p>
        </p:txBody>
      </p:sp>
      <p:pic>
        <p:nvPicPr>
          <p:cNvPr id="4" name="Bilde 3"/>
          <p:cNvPicPr>
            <a:picLocks noChangeAspect="1"/>
          </p:cNvPicPr>
          <p:nvPr/>
        </p:nvPicPr>
        <p:blipFill rotWithShape="1">
          <a:blip r:embed="rId5"/>
          <a:srcRect t="1439"/>
          <a:stretch/>
        </p:blipFill>
        <p:spPr>
          <a:xfrm>
            <a:off x="7821038" y="1974312"/>
            <a:ext cx="3139300" cy="4335048"/>
          </a:xfrm>
          <a:prstGeom prst="rect">
            <a:avLst/>
          </a:prstGeom>
          <a:ln>
            <a:solidFill>
              <a:schemeClr val="tx1"/>
            </a:solidFill>
          </a:ln>
          <a:effectLst>
            <a:outerShdw blurRad="76200" dir="13500000" sy="23000" kx="1200000" algn="br" rotWithShape="0">
              <a:prstClr val="black">
                <a:alpha val="20000"/>
              </a:prstClr>
            </a:outerShdw>
          </a:effectLst>
        </p:spPr>
      </p:pic>
      <p:sp>
        <p:nvSpPr>
          <p:cNvPr id="6" name="Bildeforklaring formet som et avrundet rektangel 5"/>
          <p:cNvSpPr/>
          <p:nvPr/>
        </p:nvSpPr>
        <p:spPr>
          <a:xfrm>
            <a:off x="7086432" y="1764230"/>
            <a:ext cx="3978120" cy="1936972"/>
          </a:xfrm>
          <a:prstGeom prst="wedgeRoundRectCallout">
            <a:avLst>
              <a:gd name="adj1" fmla="val -92368"/>
              <a:gd name="adj2" fmla="val 16983"/>
              <a:gd name="adj3" fmla="val 16667"/>
            </a:avLst>
          </a:prstGeom>
        </p:spPr>
        <p:style>
          <a:lnRef idx="3">
            <a:schemeClr val="lt1"/>
          </a:lnRef>
          <a:fillRef idx="1">
            <a:schemeClr val="accent1"/>
          </a:fillRef>
          <a:effectRef idx="1">
            <a:schemeClr val="accent1"/>
          </a:effectRef>
          <a:fontRef idx="minor">
            <a:schemeClr val="lt1"/>
          </a:fontRef>
        </p:style>
        <p:txBody>
          <a:bodyPr rtlCol="0" anchor="ctr"/>
          <a:lstStyle/>
          <a:p>
            <a:pPr marL="114300" lvl="1"/>
            <a:r>
              <a:rPr lang="nb-NO" altLang="nb-NO" sz="2400" dirty="0" smtClean="0">
                <a:solidFill>
                  <a:schemeClr val="bg1"/>
                </a:solidFill>
              </a:rPr>
              <a:t>Tverrfaglige </a:t>
            </a:r>
            <a:r>
              <a:rPr lang="nb-NO" altLang="nb-NO" sz="2400" dirty="0">
                <a:solidFill>
                  <a:schemeClr val="bg1"/>
                </a:solidFill>
              </a:rPr>
              <a:t>temaer er plassert i fag der det er </a:t>
            </a:r>
            <a:r>
              <a:rPr lang="nb-NO" altLang="nb-NO" sz="2400" dirty="0" smtClean="0">
                <a:solidFill>
                  <a:schemeClr val="bg1"/>
                </a:solidFill>
              </a:rPr>
              <a:t>relevant</a:t>
            </a:r>
            <a:r>
              <a:rPr lang="nb-NO" altLang="nb-NO" sz="2400" dirty="0">
                <a:solidFill>
                  <a:schemeClr val="bg1"/>
                </a:solidFill>
              </a:rPr>
              <a:t>.</a:t>
            </a:r>
          </a:p>
        </p:txBody>
      </p:sp>
      <p:pic>
        <p:nvPicPr>
          <p:cNvPr id="5" name="Lærepla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086432" y="291583"/>
            <a:ext cx="609600" cy="609600"/>
          </a:xfrm>
          <a:prstGeom prst="rect">
            <a:avLst/>
          </a:prstGeom>
        </p:spPr>
      </p:pic>
    </p:spTree>
    <p:extLst>
      <p:ext uri="{BB962C8B-B14F-4D97-AF65-F5344CB8AC3E}">
        <p14:creationId xmlns:p14="http://schemas.microsoft.com/office/powerpoint/2010/main" val="3647081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5992"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dirty="0"/>
              <a:t>Tverrfaglige temaer i nye læreplaner i grunnskolen</a:t>
            </a:r>
          </a:p>
        </p:txBody>
      </p:sp>
      <p:graphicFrame>
        <p:nvGraphicFramePr>
          <p:cNvPr id="4" name="Plassholder for innhold 3"/>
          <p:cNvGraphicFramePr>
            <a:graphicFrameLocks noGrp="1"/>
          </p:cNvGraphicFramePr>
          <p:nvPr>
            <p:ph idx="1"/>
            <p:extLst/>
          </p:nvPr>
        </p:nvGraphicFramePr>
        <p:xfrm>
          <a:off x="1127448" y="2060848"/>
          <a:ext cx="9720262" cy="4022725"/>
        </p:xfrm>
        <a:graphic>
          <a:graphicData uri="http://schemas.openxmlformats.org/drawingml/2006/chart">
            <c:chart xmlns:c="http://schemas.openxmlformats.org/drawingml/2006/chart" xmlns:r="http://schemas.openxmlformats.org/officeDocument/2006/relationships" r:id="rId5"/>
          </a:graphicData>
        </a:graphic>
      </p:graphicFrame>
      <p:sp>
        <p:nvSpPr>
          <p:cNvPr id="3" name="Bildeforklaring formet som et avrundet rektangel 2"/>
          <p:cNvSpPr/>
          <p:nvPr/>
        </p:nvSpPr>
        <p:spPr>
          <a:xfrm>
            <a:off x="191344" y="978374"/>
            <a:ext cx="3888432" cy="1595804"/>
          </a:xfrm>
          <a:prstGeom prst="wedgeRoundRectCallou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nb-NO" dirty="0"/>
              <a:t>Bærekraftig utvikling </a:t>
            </a:r>
            <a:r>
              <a:rPr lang="nb-NO" dirty="0" smtClean="0"/>
              <a:t>(BU) har </a:t>
            </a:r>
            <a:r>
              <a:rPr lang="nb-NO" dirty="0"/>
              <a:t>kommet inn i mange fag. </a:t>
            </a:r>
          </a:p>
          <a:p>
            <a:pPr algn="ctr"/>
            <a:endParaRPr lang="nb-NO" dirty="0"/>
          </a:p>
        </p:txBody>
      </p:sp>
      <p:sp>
        <p:nvSpPr>
          <p:cNvPr id="5" name="Bildeforklaring formet som et avrundet rektangel 4"/>
          <p:cNvSpPr/>
          <p:nvPr/>
        </p:nvSpPr>
        <p:spPr>
          <a:xfrm>
            <a:off x="8401472" y="1690688"/>
            <a:ext cx="3888432" cy="1872208"/>
          </a:xfrm>
          <a:prstGeom prst="wedgeRoundRectCallout">
            <a:avLst>
              <a:gd name="adj1" fmla="val -66439"/>
              <a:gd name="adj2" fmla="val 32899"/>
              <a:gd name="adj3" fmla="val 16667"/>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nb-NO" dirty="0" smtClean="0"/>
              <a:t>Hvilke </a:t>
            </a:r>
            <a:r>
              <a:rPr lang="nb-NO" dirty="0"/>
              <a:t>tanker gjør du deg om fag der </a:t>
            </a:r>
            <a:r>
              <a:rPr lang="nb-NO" dirty="0" smtClean="0"/>
              <a:t>bærekraftig utvikling ikke </a:t>
            </a:r>
            <a:r>
              <a:rPr lang="nb-NO" dirty="0"/>
              <a:t>er med</a:t>
            </a:r>
            <a:r>
              <a:rPr lang="nb-NO" dirty="0" smtClean="0"/>
              <a:t>?</a:t>
            </a:r>
          </a:p>
          <a:p>
            <a:pPr algn="ctr"/>
            <a:r>
              <a:rPr lang="nb-NO" dirty="0" smtClean="0"/>
              <a:t>Noter og diskuter med kollega.</a:t>
            </a:r>
            <a:endParaRPr lang="nb-NO" dirty="0"/>
          </a:p>
        </p:txBody>
      </p:sp>
      <p:pic>
        <p:nvPicPr>
          <p:cNvPr id="6" name="Tverrfaglige tema og fa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587346" y="574868"/>
            <a:ext cx="609600" cy="609600"/>
          </a:xfrm>
          <a:prstGeom prst="rect">
            <a:avLst/>
          </a:prstGeom>
        </p:spPr>
      </p:pic>
    </p:spTree>
    <p:extLst>
      <p:ext uri="{BB962C8B-B14F-4D97-AF65-F5344CB8AC3E}">
        <p14:creationId xmlns:p14="http://schemas.microsoft.com/office/powerpoint/2010/main" val="3473933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70860" fill="hold"/>
                                        <p:tgtEl>
                                          <p:spTgt spid="6"/>
                                        </p:tgtEl>
                                      </p:cBhvr>
                                    </p:cmd>
                                  </p:childTnLst>
                                </p:cTn>
                              </p:par>
                            </p:childTnLst>
                          </p:cTn>
                        </p:par>
                      </p:childTnLst>
                    </p:cTn>
                  </p:par>
                </p:childTnLst>
              </p:cTn>
              <p:nextCondLst>
                <p:cond evt="onClick" delay="0">
                  <p:tgtEl>
                    <p:spTgt spid="6"/>
                  </p:tgtEl>
                </p:cond>
              </p:nextCondLst>
            </p:seq>
            <p:audio>
              <p:cMediaNode vol="80000">
                <p:cTn id="18" fill="hold" display="0">
                  <p:stCondLst>
                    <p:cond delay="indefinite"/>
                  </p:stCondLst>
                  <p:endCondLst>
                    <p:cond evt="onStopAudio" delay="0">
                      <p:tgtEl>
                        <p:sldTgt/>
                      </p:tgtEl>
                    </p:cond>
                  </p:endCondLst>
                </p:cTn>
                <p:tgtEl>
                  <p:spTgt spid="6"/>
                </p:tgtEl>
              </p:cMediaNode>
            </p:audio>
          </p:childTnLst>
        </p:cTn>
      </p:par>
    </p:tnLst>
    <p:bldLst>
      <p:bldP spid="3"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09600" y="274638"/>
            <a:ext cx="11247040" cy="1143000"/>
          </a:xfrm>
        </p:spPr>
        <p:txBody>
          <a:bodyPr>
            <a:normAutofit/>
          </a:bodyPr>
          <a:lstStyle/>
          <a:p>
            <a:pPr lvl="0" algn="l">
              <a:spcBef>
                <a:spcPts val="0"/>
              </a:spcBef>
              <a:defRPr/>
            </a:pPr>
            <a:r>
              <a:rPr lang="nb-NO" sz="3100" dirty="0" smtClean="0"/>
              <a:t>Hva kan ulike fag bidra med i UBU?</a:t>
            </a:r>
            <a:br>
              <a:rPr lang="nb-NO" sz="3100" dirty="0" smtClean="0"/>
            </a:br>
            <a:r>
              <a:rPr lang="nb-NO" sz="1300" dirty="0" smtClean="0">
                <a:solidFill>
                  <a:schemeClr val="tx1"/>
                </a:solidFill>
              </a:rPr>
              <a:t>Munkebye</a:t>
            </a:r>
            <a:r>
              <a:rPr lang="nb-NO" sz="1300" dirty="0">
                <a:solidFill>
                  <a:schemeClr val="tx1"/>
                </a:solidFill>
              </a:rPr>
              <a:t>, </a:t>
            </a:r>
            <a:r>
              <a:rPr lang="nb-NO" sz="1300" dirty="0" err="1">
                <a:solidFill>
                  <a:schemeClr val="tx1"/>
                </a:solidFill>
              </a:rPr>
              <a:t>E.,Scheie</a:t>
            </a:r>
            <a:r>
              <a:rPr lang="nb-NO" sz="1300" dirty="0">
                <a:solidFill>
                  <a:schemeClr val="tx1"/>
                </a:solidFill>
              </a:rPr>
              <a:t>, E., Misund, S., Gabrielsen</a:t>
            </a:r>
            <a:r>
              <a:rPr lang="nb-NO" sz="1300" baseline="30000" dirty="0">
                <a:solidFill>
                  <a:schemeClr val="tx1"/>
                </a:solidFill>
              </a:rPr>
              <a:t>,</a:t>
            </a:r>
            <a:r>
              <a:rPr lang="nb-NO" sz="1300" dirty="0">
                <a:solidFill>
                  <a:schemeClr val="tx1"/>
                </a:solidFill>
              </a:rPr>
              <a:t> A., Øyehaug, A. B., Jordet</a:t>
            </a:r>
            <a:r>
              <a:rPr lang="nb-NO" sz="1300" baseline="30000" dirty="0">
                <a:solidFill>
                  <a:schemeClr val="tx1"/>
                </a:solidFill>
              </a:rPr>
              <a:t> </a:t>
            </a:r>
            <a:r>
              <a:rPr lang="nb-NO" sz="1300" dirty="0">
                <a:solidFill>
                  <a:schemeClr val="tx1"/>
                </a:solidFill>
              </a:rPr>
              <a:t>A. &amp; Nergård</a:t>
            </a:r>
            <a:r>
              <a:rPr lang="en-GB" sz="1300" dirty="0">
                <a:solidFill>
                  <a:schemeClr val="tx1"/>
                </a:solidFill>
              </a:rPr>
              <a:t>, T. (2020). Interdisciplinary Primary School Curriculum Units for Sustainable </a:t>
            </a:r>
            <a:r>
              <a:rPr lang="en-GB" sz="1300" dirty="0" smtClean="0">
                <a:solidFill>
                  <a:schemeClr val="tx1"/>
                </a:solidFill>
              </a:rPr>
              <a:t>Development</a:t>
            </a:r>
            <a:r>
              <a:rPr lang="nb-NO" sz="1300" dirty="0" smtClean="0">
                <a:solidFill>
                  <a:schemeClr val="tx1"/>
                </a:solidFill>
              </a:rPr>
              <a:t>. </a:t>
            </a:r>
            <a:r>
              <a:rPr lang="en-GB" sz="1300" i="1" dirty="0" smtClean="0">
                <a:solidFill>
                  <a:schemeClr val="tx1"/>
                </a:solidFill>
              </a:rPr>
              <a:t>Environmental </a:t>
            </a:r>
            <a:r>
              <a:rPr lang="en-GB" sz="1300" i="1" dirty="0">
                <a:solidFill>
                  <a:schemeClr val="tx1"/>
                </a:solidFill>
              </a:rPr>
              <a:t>Education Research</a:t>
            </a:r>
            <a:r>
              <a:rPr lang="en-GB" sz="1300" dirty="0">
                <a:solidFill>
                  <a:schemeClr val="tx1"/>
                </a:solidFill>
              </a:rPr>
              <a:t>, </a:t>
            </a:r>
            <a:r>
              <a:rPr lang="en-GB" sz="1300" i="1" dirty="0">
                <a:solidFill>
                  <a:schemeClr val="tx1"/>
                </a:solidFill>
              </a:rPr>
              <a:t>In press</a:t>
            </a:r>
            <a:r>
              <a:rPr lang="en-GB" sz="1300" dirty="0" smtClean="0">
                <a:solidFill>
                  <a:schemeClr val="tx1"/>
                </a:solidFill>
              </a:rPr>
              <a:t>.</a:t>
            </a:r>
            <a:endParaRPr lang="nb-NO" sz="3100" dirty="0"/>
          </a:p>
        </p:txBody>
      </p:sp>
      <p:sp>
        <p:nvSpPr>
          <p:cNvPr id="3" name="Plassholder for innhold 2"/>
          <p:cNvSpPr>
            <a:spLocks noGrp="1"/>
          </p:cNvSpPr>
          <p:nvPr>
            <p:ph idx="1"/>
          </p:nvPr>
        </p:nvSpPr>
        <p:spPr>
          <a:xfrm>
            <a:off x="838200" y="1825625"/>
            <a:ext cx="6977607" cy="4351338"/>
          </a:xfrm>
        </p:spPr>
        <p:txBody>
          <a:bodyPr>
            <a:noAutofit/>
          </a:bodyPr>
          <a:lstStyle/>
          <a:p>
            <a:r>
              <a:rPr lang="nb-NO" sz="1800" dirty="0" smtClean="0">
                <a:solidFill>
                  <a:schemeClr val="tx1"/>
                </a:solidFill>
              </a:rPr>
              <a:t>Forskning viser at </a:t>
            </a:r>
            <a:r>
              <a:rPr lang="nb-NO" sz="1800" dirty="0" smtClean="0"/>
              <a:t>ulike fag</a:t>
            </a:r>
            <a:r>
              <a:rPr lang="nb-NO" sz="1800" dirty="0" smtClean="0">
                <a:solidFill>
                  <a:schemeClr val="tx1"/>
                </a:solidFill>
              </a:rPr>
              <a:t> </a:t>
            </a:r>
            <a:r>
              <a:rPr lang="nb-NO" sz="1800" dirty="0" smtClean="0"/>
              <a:t>kan </a:t>
            </a:r>
            <a:r>
              <a:rPr lang="nb-NO" sz="1800" dirty="0" smtClean="0">
                <a:solidFill>
                  <a:schemeClr val="tx1"/>
                </a:solidFill>
              </a:rPr>
              <a:t>støtte </a:t>
            </a:r>
            <a:r>
              <a:rPr lang="nb-NO" sz="1800" dirty="0">
                <a:solidFill>
                  <a:schemeClr val="tx1"/>
                </a:solidFill>
              </a:rPr>
              <a:t>opp om en tverrfaglig og helhetlig forståelse av bærekraftig utvikling. </a:t>
            </a:r>
          </a:p>
          <a:p>
            <a:endParaRPr lang="nb-NO" sz="800" dirty="0">
              <a:solidFill>
                <a:schemeClr val="tx1"/>
              </a:solidFill>
            </a:endParaRPr>
          </a:p>
          <a:p>
            <a:r>
              <a:rPr lang="nb-NO" sz="1800" dirty="0">
                <a:solidFill>
                  <a:schemeClr val="tx1"/>
                </a:solidFill>
              </a:rPr>
              <a:t>Samtidig vet vi at skolen er delt opp i undervisning innenfor enkeltfag og at det kreves både organisering, tilrettelegging og samarbeid for å få til en helhetlig og tverrfaglig undervisning. </a:t>
            </a:r>
          </a:p>
          <a:p>
            <a:endParaRPr lang="nb-NO" sz="800" dirty="0">
              <a:solidFill>
                <a:schemeClr val="tx1"/>
              </a:solidFill>
            </a:endParaRPr>
          </a:p>
          <a:p>
            <a:r>
              <a:rPr lang="nb-NO" sz="1800" dirty="0">
                <a:solidFill>
                  <a:schemeClr val="tx1"/>
                </a:solidFill>
              </a:rPr>
              <a:t>I en studie av 14 skoleprosjekter på mellomtrinn i DNS har vi analysert og diskutert hvilke kombinasjoner av fag og kompetansemål lærerne har satt sammen for å undervise om bærekraftig utvikling. </a:t>
            </a:r>
            <a:endParaRPr lang="nb-NO" sz="1800" dirty="0" smtClean="0">
              <a:solidFill>
                <a:schemeClr val="tx1"/>
              </a:solidFill>
            </a:endParaRPr>
          </a:p>
          <a:p>
            <a:pPr lvl="1"/>
            <a:r>
              <a:rPr lang="nb-NO" sz="1800" dirty="0" smtClean="0">
                <a:solidFill>
                  <a:schemeClr val="tx1"/>
                </a:solidFill>
              </a:rPr>
              <a:t>I </a:t>
            </a:r>
            <a:r>
              <a:rPr lang="nb-NO" sz="1800" dirty="0">
                <a:solidFill>
                  <a:schemeClr val="tx1"/>
                </a:solidFill>
              </a:rPr>
              <a:t>disse prosjektene hadde alle skolene med naturfag og norsk. I tillegg hadde 71% med samfunnsfag, 64% matematikk, 43% mat og helse, 36% kroppsøving, 29% kunst og håndverk, engelsk og KRLE var med i </a:t>
            </a:r>
            <a:r>
              <a:rPr lang="nb-NO" sz="1800" dirty="0" smtClean="0">
                <a:solidFill>
                  <a:schemeClr val="tx1"/>
                </a:solidFill>
              </a:rPr>
              <a:t>ett skoleprosjekt. </a:t>
            </a:r>
          </a:p>
          <a:p>
            <a:pPr lvl="1"/>
            <a:r>
              <a:rPr lang="nb-NO" sz="1800" dirty="0" smtClean="0">
                <a:solidFill>
                  <a:schemeClr val="tx1"/>
                </a:solidFill>
              </a:rPr>
              <a:t>Her </a:t>
            </a:r>
            <a:r>
              <a:rPr lang="nb-NO" sz="1800" dirty="0">
                <a:solidFill>
                  <a:schemeClr val="tx1"/>
                </a:solidFill>
              </a:rPr>
              <a:t>kommer en oppsummering av hvilke refleksjoner vi har gjort oss etter denne studien:</a:t>
            </a:r>
          </a:p>
          <a:p>
            <a:endParaRPr lang="nb-NO" sz="1800" dirty="0"/>
          </a:p>
          <a:p>
            <a:pPr marL="0" indent="0" algn="r">
              <a:buNone/>
            </a:pPr>
            <a:endParaRPr lang="nb-NO" sz="1800" dirty="0"/>
          </a:p>
          <a:p>
            <a:pPr marL="0" indent="0" algn="r">
              <a:buNone/>
            </a:pPr>
            <a:endParaRPr lang="nb-NO" sz="1100" dirty="0"/>
          </a:p>
          <a:p>
            <a:pPr marL="0" indent="0">
              <a:buNone/>
            </a:pPr>
            <a:endParaRPr lang="nb-NO" dirty="0"/>
          </a:p>
          <a:p>
            <a:endParaRPr lang="nb-NO" dirty="0"/>
          </a:p>
        </p:txBody>
      </p:sp>
      <p:pic>
        <p:nvPicPr>
          <p:cNvPr id="4" name="Bilde 3"/>
          <p:cNvPicPr>
            <a:picLocks noChangeAspect="1"/>
          </p:cNvPicPr>
          <p:nvPr/>
        </p:nvPicPr>
        <p:blipFill>
          <a:blip r:embed="rId5"/>
          <a:stretch>
            <a:fillRect/>
          </a:stretch>
        </p:blipFill>
        <p:spPr>
          <a:xfrm>
            <a:off x="8135300" y="1156381"/>
            <a:ext cx="3817194" cy="5440362"/>
          </a:xfrm>
          <a:prstGeom prst="rect">
            <a:avLst/>
          </a:prstGeom>
        </p:spPr>
      </p:pic>
      <p:pic>
        <p:nvPicPr>
          <p:cNvPr id="5" name="Artikkel">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15200" y="0"/>
            <a:ext cx="609600" cy="609600"/>
          </a:xfrm>
          <a:prstGeom prst="rect">
            <a:avLst/>
          </a:prstGeom>
        </p:spPr>
      </p:pic>
    </p:spTree>
    <p:extLst>
      <p:ext uri="{BB962C8B-B14F-4D97-AF65-F5344CB8AC3E}">
        <p14:creationId xmlns:p14="http://schemas.microsoft.com/office/powerpoint/2010/main" val="2349494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5"/>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96820" fill="hold"/>
                                        <p:tgtEl>
                                          <p:spTgt spid="5"/>
                                        </p:tgtEl>
                                      </p:cBhvr>
                                    </p:cmd>
                                  </p:childTnLst>
                                </p:cTn>
                              </p:par>
                            </p:childTnLst>
                          </p:cTn>
                        </p:par>
                      </p:childTnLst>
                    </p:cTn>
                  </p:par>
                </p:childTnLst>
              </p:cTn>
              <p:nextCondLst>
                <p:cond evt="onClick" delay="0">
                  <p:tgtEl>
                    <p:spTgt spid="5"/>
                  </p:tgtEl>
                </p:cond>
              </p:nextCondLst>
            </p:seq>
            <p:audio>
              <p:cMediaNode vol="80000">
                <p:cTn id="28"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1"/>
          <p:cNvSpPr>
            <a:spLocks noGrp="1"/>
          </p:cNvSpPr>
          <p:nvPr>
            <p:ph type="title"/>
          </p:nvPr>
        </p:nvSpPr>
        <p:spPr>
          <a:xfrm>
            <a:off x="609600" y="274638"/>
            <a:ext cx="11247040" cy="1143000"/>
          </a:xfrm>
        </p:spPr>
        <p:txBody>
          <a:bodyPr>
            <a:normAutofit/>
          </a:bodyPr>
          <a:lstStyle/>
          <a:p>
            <a:pPr lvl="0" algn="l">
              <a:spcBef>
                <a:spcPts val="0"/>
              </a:spcBef>
              <a:defRPr/>
            </a:pPr>
            <a:r>
              <a:rPr lang="nb-NO" sz="3100" dirty="0" smtClean="0"/>
              <a:t>Hva kan ulike fag bidra med i UBU?</a:t>
            </a:r>
            <a:br>
              <a:rPr lang="nb-NO" sz="3100" dirty="0" smtClean="0"/>
            </a:br>
            <a:r>
              <a:rPr lang="nb-NO" sz="1300" dirty="0" smtClean="0">
                <a:solidFill>
                  <a:schemeClr val="tx1"/>
                </a:solidFill>
              </a:rPr>
              <a:t>Munkebye</a:t>
            </a:r>
            <a:r>
              <a:rPr lang="nb-NO" sz="1300" dirty="0">
                <a:solidFill>
                  <a:schemeClr val="tx1"/>
                </a:solidFill>
              </a:rPr>
              <a:t>, </a:t>
            </a:r>
            <a:r>
              <a:rPr lang="nb-NO" sz="1300" dirty="0" err="1">
                <a:solidFill>
                  <a:schemeClr val="tx1"/>
                </a:solidFill>
              </a:rPr>
              <a:t>E.,Scheie</a:t>
            </a:r>
            <a:r>
              <a:rPr lang="nb-NO" sz="1300" dirty="0">
                <a:solidFill>
                  <a:schemeClr val="tx1"/>
                </a:solidFill>
              </a:rPr>
              <a:t>, E., Misund, S., Gabrielsen</a:t>
            </a:r>
            <a:r>
              <a:rPr lang="nb-NO" sz="1300" baseline="30000" dirty="0">
                <a:solidFill>
                  <a:schemeClr val="tx1"/>
                </a:solidFill>
              </a:rPr>
              <a:t>,</a:t>
            </a:r>
            <a:r>
              <a:rPr lang="nb-NO" sz="1300" dirty="0">
                <a:solidFill>
                  <a:schemeClr val="tx1"/>
                </a:solidFill>
              </a:rPr>
              <a:t> A., Øyehaug, A. B., Jordet</a:t>
            </a:r>
            <a:r>
              <a:rPr lang="nb-NO" sz="1300" baseline="30000" dirty="0">
                <a:solidFill>
                  <a:schemeClr val="tx1"/>
                </a:solidFill>
              </a:rPr>
              <a:t> </a:t>
            </a:r>
            <a:r>
              <a:rPr lang="nb-NO" sz="1300" dirty="0">
                <a:solidFill>
                  <a:schemeClr val="tx1"/>
                </a:solidFill>
              </a:rPr>
              <a:t>A. &amp; Nergård</a:t>
            </a:r>
            <a:r>
              <a:rPr lang="en-GB" sz="1300" dirty="0">
                <a:solidFill>
                  <a:schemeClr val="tx1"/>
                </a:solidFill>
              </a:rPr>
              <a:t>, T. (2020). Interdisciplinary Primary School Curriculum Units for Sustainable </a:t>
            </a:r>
            <a:r>
              <a:rPr lang="en-GB" sz="1300" dirty="0" smtClean="0">
                <a:solidFill>
                  <a:schemeClr val="tx1"/>
                </a:solidFill>
              </a:rPr>
              <a:t>Development</a:t>
            </a:r>
            <a:r>
              <a:rPr lang="nb-NO" sz="1300" dirty="0" smtClean="0">
                <a:solidFill>
                  <a:schemeClr val="tx1"/>
                </a:solidFill>
              </a:rPr>
              <a:t>. </a:t>
            </a:r>
            <a:r>
              <a:rPr lang="en-GB" sz="1300" i="1" dirty="0" smtClean="0">
                <a:solidFill>
                  <a:schemeClr val="tx1"/>
                </a:solidFill>
              </a:rPr>
              <a:t>Environmental </a:t>
            </a:r>
            <a:r>
              <a:rPr lang="en-GB" sz="1300" i="1" dirty="0">
                <a:solidFill>
                  <a:schemeClr val="tx1"/>
                </a:solidFill>
              </a:rPr>
              <a:t>Education Research</a:t>
            </a:r>
            <a:r>
              <a:rPr lang="en-GB" sz="1300" dirty="0">
                <a:solidFill>
                  <a:schemeClr val="tx1"/>
                </a:solidFill>
              </a:rPr>
              <a:t>, </a:t>
            </a:r>
            <a:r>
              <a:rPr lang="en-GB" sz="1300" i="1" dirty="0">
                <a:solidFill>
                  <a:schemeClr val="tx1"/>
                </a:solidFill>
              </a:rPr>
              <a:t>In press</a:t>
            </a:r>
            <a:r>
              <a:rPr lang="en-GB" sz="1300" dirty="0" smtClean="0">
                <a:solidFill>
                  <a:schemeClr val="tx1"/>
                </a:solidFill>
              </a:rPr>
              <a:t>.</a:t>
            </a:r>
            <a:endParaRPr lang="nb-NO" sz="3100" dirty="0"/>
          </a:p>
        </p:txBody>
      </p:sp>
      <p:sp>
        <p:nvSpPr>
          <p:cNvPr id="3" name="Plassholder for innhold 2"/>
          <p:cNvSpPr>
            <a:spLocks noGrp="1"/>
          </p:cNvSpPr>
          <p:nvPr>
            <p:ph idx="1"/>
          </p:nvPr>
        </p:nvSpPr>
        <p:spPr>
          <a:xfrm>
            <a:off x="609600" y="1412776"/>
            <a:ext cx="10972800" cy="5256584"/>
          </a:xfrm>
        </p:spPr>
        <p:txBody>
          <a:bodyPr>
            <a:noAutofit/>
          </a:bodyPr>
          <a:lstStyle/>
          <a:p>
            <a:pPr marL="0" indent="0">
              <a:buNone/>
            </a:pPr>
            <a:r>
              <a:rPr lang="nb-NO" sz="1800" b="1" dirty="0">
                <a:solidFill>
                  <a:schemeClr val="tx1"/>
                </a:solidFill>
              </a:rPr>
              <a:t>NATURFAG: </a:t>
            </a:r>
          </a:p>
          <a:p>
            <a:r>
              <a:rPr lang="nb-NO" sz="1800" dirty="0">
                <a:solidFill>
                  <a:schemeClr val="tx1"/>
                </a:solidFill>
              </a:rPr>
              <a:t>Alle prosjektene var knyttet til naturen i nærmiljøet. Artsmangfold, naturområder og forvaltning var temaer som dekket alle prosjektene. </a:t>
            </a:r>
            <a:r>
              <a:rPr lang="nb-NO" sz="1800" dirty="0" smtClean="0">
                <a:solidFill>
                  <a:schemeClr val="tx1"/>
                </a:solidFill>
              </a:rPr>
              <a:t>Noe fra forskerspiren </a:t>
            </a:r>
            <a:r>
              <a:rPr lang="nb-NO" sz="1800" dirty="0">
                <a:solidFill>
                  <a:schemeClr val="tx1"/>
                </a:solidFill>
              </a:rPr>
              <a:t>var en del av neste alle prosjektene, men </a:t>
            </a:r>
            <a:r>
              <a:rPr lang="nb-NO" sz="1800" dirty="0" smtClean="0">
                <a:solidFill>
                  <a:schemeClr val="tx1"/>
                </a:solidFill>
              </a:rPr>
              <a:t>kompetansemålet om naturvitenskaplige tenkemåter (NS2) var </a:t>
            </a:r>
            <a:r>
              <a:rPr lang="nb-NO" sz="1800" dirty="0">
                <a:solidFill>
                  <a:schemeClr val="tx1"/>
                </a:solidFill>
              </a:rPr>
              <a:t>bare med i to av </a:t>
            </a:r>
            <a:r>
              <a:rPr lang="nb-NO" sz="1800" dirty="0" smtClean="0">
                <a:solidFill>
                  <a:schemeClr val="tx1"/>
                </a:solidFill>
              </a:rPr>
              <a:t>skoleprosjektene.</a:t>
            </a:r>
          </a:p>
          <a:p>
            <a:pPr lvl="1"/>
            <a:r>
              <a:rPr lang="nb-NO" sz="1600" dirty="0" smtClean="0">
                <a:solidFill>
                  <a:schemeClr val="tx1"/>
                </a:solidFill>
              </a:rPr>
              <a:t>NS2</a:t>
            </a:r>
            <a:r>
              <a:rPr lang="nb-NO" sz="1600" dirty="0">
                <a:solidFill>
                  <a:schemeClr val="tx1"/>
                </a:solidFill>
              </a:rPr>
              <a:t>: samtale om hvorfor det i naturvitenskapen er viktig å lage og teste hypoteser ved systematiske observasjoner og forsøk, og hvorfor det er viktig å sammenligne resultater</a:t>
            </a:r>
          </a:p>
          <a:p>
            <a:endParaRPr lang="nb-NO" sz="2800" dirty="0"/>
          </a:p>
          <a:p>
            <a:endParaRPr lang="nb-NO" sz="1400" dirty="0" smtClean="0"/>
          </a:p>
          <a:p>
            <a:endParaRPr lang="nb-NO" sz="1400" dirty="0"/>
          </a:p>
          <a:p>
            <a:pPr marL="0" indent="0">
              <a:buNone/>
            </a:pPr>
            <a:endParaRPr lang="nb-NO" sz="1400" dirty="0"/>
          </a:p>
          <a:p>
            <a:pPr marL="0" indent="0">
              <a:buNone/>
            </a:pPr>
            <a:r>
              <a:rPr lang="nb-NO" sz="1800" b="1" dirty="0">
                <a:solidFill>
                  <a:schemeClr val="tx1"/>
                </a:solidFill>
              </a:rPr>
              <a:t>SAMFUNNSFAG: </a:t>
            </a:r>
          </a:p>
          <a:p>
            <a:r>
              <a:rPr lang="nb-NO" sz="1800" dirty="0">
                <a:solidFill>
                  <a:schemeClr val="tx1"/>
                </a:solidFill>
              </a:rPr>
              <a:t>Der samfunnsfag var inkludert, var samfunnsfaglige spørsmål knyttet til de naturfaglige temaene. Utforskeren var en del av nesten alle prosjektene, men kompetansemål som skal bidra til at elevene utvikler kompetanse i å respektere andres synspunkter, bruke </a:t>
            </a:r>
            <a:r>
              <a:rPr lang="nb-NO" sz="1800" dirty="0" smtClean="0">
                <a:solidFill>
                  <a:schemeClr val="tx1"/>
                </a:solidFill>
              </a:rPr>
              <a:t>fagbegreper (samfunnsfaglige) og </a:t>
            </a:r>
            <a:r>
              <a:rPr lang="nb-NO" sz="1800" dirty="0">
                <a:solidFill>
                  <a:schemeClr val="tx1"/>
                </a:solidFill>
              </a:rPr>
              <a:t>skille mellom meninger og fakta </a:t>
            </a:r>
            <a:r>
              <a:rPr lang="nb-NO" sz="1800" dirty="0" smtClean="0">
                <a:solidFill>
                  <a:schemeClr val="tx1"/>
                </a:solidFill>
              </a:rPr>
              <a:t>(SS2) var </a:t>
            </a:r>
            <a:r>
              <a:rPr lang="nb-NO" sz="1800" dirty="0">
                <a:solidFill>
                  <a:schemeClr val="tx1"/>
                </a:solidFill>
              </a:rPr>
              <a:t>bare tatt med i to av </a:t>
            </a:r>
            <a:r>
              <a:rPr lang="nb-NO" sz="1800" dirty="0" smtClean="0">
                <a:solidFill>
                  <a:schemeClr val="tx1"/>
                </a:solidFill>
              </a:rPr>
              <a:t>skoleprosjektene.</a:t>
            </a:r>
          </a:p>
          <a:p>
            <a:pPr lvl="1"/>
            <a:r>
              <a:rPr lang="nn-NO" sz="1600" dirty="0" smtClean="0">
                <a:solidFill>
                  <a:schemeClr val="tx1"/>
                </a:solidFill>
              </a:rPr>
              <a:t>SS2</a:t>
            </a:r>
            <a:r>
              <a:rPr lang="nn-NO" sz="1600" dirty="0">
                <a:solidFill>
                  <a:schemeClr val="tx1"/>
                </a:solidFill>
              </a:rPr>
              <a:t>: diskutere samfunnsfaglege tema med respekt for andre sitt syn, bruke relevante fagomgrep og skilje mellom meiningar og fakta</a:t>
            </a:r>
            <a:endParaRPr lang="nb-NO" sz="1600" dirty="0">
              <a:solidFill>
                <a:schemeClr val="tx1"/>
              </a:solidFill>
            </a:endParaRPr>
          </a:p>
          <a:p>
            <a:pPr marL="0" indent="0">
              <a:buNone/>
            </a:pPr>
            <a:endParaRPr lang="nb-NO" sz="1400" dirty="0"/>
          </a:p>
          <a:p>
            <a:pPr marL="0" indent="0">
              <a:buNone/>
            </a:pPr>
            <a:endParaRPr lang="nb-NO" sz="1100" dirty="0"/>
          </a:p>
          <a:p>
            <a:pPr marL="0" indent="0" algn="r">
              <a:buNone/>
            </a:pPr>
            <a:endParaRPr lang="nb-NO" sz="1100" dirty="0"/>
          </a:p>
          <a:p>
            <a:pPr marL="0" indent="0" algn="r">
              <a:buNone/>
            </a:pPr>
            <a:endParaRPr lang="nb-NO" sz="1100" dirty="0"/>
          </a:p>
          <a:p>
            <a:pPr marL="0" indent="0">
              <a:buNone/>
            </a:pPr>
            <a:endParaRPr lang="nb-NO" dirty="0"/>
          </a:p>
          <a:p>
            <a:endParaRPr lang="nb-NO" dirty="0"/>
          </a:p>
        </p:txBody>
      </p:sp>
      <p:sp>
        <p:nvSpPr>
          <p:cNvPr id="4" name="Bildeforklaring formet som et avrundet rektangel 3"/>
          <p:cNvSpPr/>
          <p:nvPr/>
        </p:nvSpPr>
        <p:spPr>
          <a:xfrm>
            <a:off x="6168008" y="3277390"/>
            <a:ext cx="5688632" cy="1231730"/>
          </a:xfrm>
          <a:prstGeom prst="wedgeRoundRectCallout">
            <a:avLst>
              <a:gd name="adj1" fmla="val -59557"/>
              <a:gd name="adj2" fmla="val -43321"/>
              <a:gd name="adj3" fmla="val 16667"/>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nb-NO" dirty="0" smtClean="0"/>
              <a:t>Dette handler om det å utvikle kunnskap og samtale om hvordan naturvitenskapelig kunnskap utvikles, og er sentralt i diskusjoner om bærekraftig utvikling.</a:t>
            </a:r>
            <a:endParaRPr lang="nb-NO" dirty="0"/>
          </a:p>
        </p:txBody>
      </p:sp>
      <p:pic>
        <p:nvPicPr>
          <p:cNvPr id="2" name="Artikkel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70618" y="130399"/>
            <a:ext cx="609600" cy="609600"/>
          </a:xfrm>
          <a:prstGeom prst="rect">
            <a:avLst/>
          </a:prstGeom>
        </p:spPr>
      </p:pic>
    </p:spTree>
    <p:extLst>
      <p:ext uri="{BB962C8B-B14F-4D97-AF65-F5344CB8AC3E}">
        <p14:creationId xmlns:p14="http://schemas.microsoft.com/office/powerpoint/2010/main" val="4245449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7" end="7"/>
                                            </p:txEl>
                                          </p:spTgt>
                                        </p:tgtEl>
                                        <p:attrNameLst>
                                          <p:attrName>style.visibility</p:attrName>
                                        </p:attrNameLst>
                                      </p:cBhvr>
                                      <p:to>
                                        <p:strVal val="visible"/>
                                      </p:to>
                                    </p:set>
                                    <p:animEffect transition="in" filter="fade">
                                      <p:cBhvr>
                                        <p:cTn id="12" dur="500"/>
                                        <p:tgtEl>
                                          <p:spTgt spid="3">
                                            <p:txEl>
                                              <p:pRg st="7" end="7"/>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animEffect transition="in" filter="fade">
                                      <p:cBhvr>
                                        <p:cTn id="15" dur="500"/>
                                        <p:tgtEl>
                                          <p:spTgt spid="3">
                                            <p:txEl>
                                              <p:pRg st="8" end="8"/>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9" end="9"/>
                                            </p:txEl>
                                          </p:spTgt>
                                        </p:tgtEl>
                                        <p:attrNameLst>
                                          <p:attrName>style.visibility</p:attrName>
                                        </p:attrNameLst>
                                      </p:cBhvr>
                                      <p:to>
                                        <p:strVal val="visible"/>
                                      </p:to>
                                    </p:set>
                                    <p:animEffect transition="in" filter="fade">
                                      <p:cBhvr>
                                        <p:cTn id="18"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2"/>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112053" fill="hold"/>
                                        <p:tgtEl>
                                          <p:spTgt spid="2"/>
                                        </p:tgtEl>
                                      </p:cBhvr>
                                    </p:cmd>
                                  </p:childTnLst>
                                </p:cTn>
                              </p:par>
                            </p:childTnLst>
                          </p:cTn>
                        </p:par>
                      </p:childTnLst>
                    </p:cTn>
                  </p:par>
                </p:childTnLst>
              </p:cTn>
              <p:nextCondLst>
                <p:cond evt="onClick" delay="0">
                  <p:tgtEl>
                    <p:spTgt spid="2"/>
                  </p:tgtEl>
                </p:cond>
              </p:nextCondLst>
            </p:seq>
            <p:audio>
              <p:cMediaNode vol="80000">
                <p:cTn id="24" fill="hold" display="0">
                  <p:stCondLst>
                    <p:cond delay="indefinite"/>
                  </p:stCondLst>
                  <p:endCondLst>
                    <p:cond evt="onStopAudio" delay="0">
                      <p:tgtEl>
                        <p:sldTgt/>
                      </p:tgtEl>
                    </p:cond>
                  </p:endCondLst>
                </p:cTn>
                <p:tgtEl>
                  <p:spTgt spid="2"/>
                </p:tgtEl>
              </p:cMediaNode>
            </p:audio>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1"/>
          <p:cNvSpPr>
            <a:spLocks noGrp="1"/>
          </p:cNvSpPr>
          <p:nvPr>
            <p:ph type="title"/>
          </p:nvPr>
        </p:nvSpPr>
        <p:spPr>
          <a:xfrm>
            <a:off x="609600" y="274638"/>
            <a:ext cx="11247040" cy="1143000"/>
          </a:xfrm>
        </p:spPr>
        <p:txBody>
          <a:bodyPr>
            <a:normAutofit/>
          </a:bodyPr>
          <a:lstStyle/>
          <a:p>
            <a:pPr lvl="0" algn="l">
              <a:spcBef>
                <a:spcPts val="0"/>
              </a:spcBef>
              <a:defRPr/>
            </a:pPr>
            <a:r>
              <a:rPr lang="nb-NO" sz="3100" dirty="0" smtClean="0"/>
              <a:t>Hva kan ulike fag bidra med i UBU?</a:t>
            </a:r>
            <a:br>
              <a:rPr lang="nb-NO" sz="3100" dirty="0" smtClean="0"/>
            </a:br>
            <a:r>
              <a:rPr lang="nb-NO" sz="1300" dirty="0" smtClean="0">
                <a:solidFill>
                  <a:schemeClr val="tx1"/>
                </a:solidFill>
              </a:rPr>
              <a:t>Munkebye</a:t>
            </a:r>
            <a:r>
              <a:rPr lang="nb-NO" sz="1300" dirty="0">
                <a:solidFill>
                  <a:schemeClr val="tx1"/>
                </a:solidFill>
              </a:rPr>
              <a:t>, </a:t>
            </a:r>
            <a:r>
              <a:rPr lang="nb-NO" sz="1300" dirty="0" err="1">
                <a:solidFill>
                  <a:schemeClr val="tx1"/>
                </a:solidFill>
              </a:rPr>
              <a:t>E.,Scheie</a:t>
            </a:r>
            <a:r>
              <a:rPr lang="nb-NO" sz="1300" dirty="0">
                <a:solidFill>
                  <a:schemeClr val="tx1"/>
                </a:solidFill>
              </a:rPr>
              <a:t>, E., Misund, S., Gabrielsen</a:t>
            </a:r>
            <a:r>
              <a:rPr lang="nb-NO" sz="1300" baseline="30000" dirty="0">
                <a:solidFill>
                  <a:schemeClr val="tx1"/>
                </a:solidFill>
              </a:rPr>
              <a:t>,</a:t>
            </a:r>
            <a:r>
              <a:rPr lang="nb-NO" sz="1300" dirty="0">
                <a:solidFill>
                  <a:schemeClr val="tx1"/>
                </a:solidFill>
              </a:rPr>
              <a:t> A., Øyehaug, A. B., Jordet</a:t>
            </a:r>
            <a:r>
              <a:rPr lang="nb-NO" sz="1300" baseline="30000" dirty="0">
                <a:solidFill>
                  <a:schemeClr val="tx1"/>
                </a:solidFill>
              </a:rPr>
              <a:t> </a:t>
            </a:r>
            <a:r>
              <a:rPr lang="nb-NO" sz="1300" dirty="0">
                <a:solidFill>
                  <a:schemeClr val="tx1"/>
                </a:solidFill>
              </a:rPr>
              <a:t>A. &amp; Nergård</a:t>
            </a:r>
            <a:r>
              <a:rPr lang="en-GB" sz="1300" dirty="0">
                <a:solidFill>
                  <a:schemeClr val="tx1"/>
                </a:solidFill>
              </a:rPr>
              <a:t>, T. (2020). Interdisciplinary Primary School Curriculum Units for Sustainable </a:t>
            </a:r>
            <a:r>
              <a:rPr lang="en-GB" sz="1300" dirty="0" smtClean="0">
                <a:solidFill>
                  <a:schemeClr val="tx1"/>
                </a:solidFill>
              </a:rPr>
              <a:t>Development</a:t>
            </a:r>
            <a:r>
              <a:rPr lang="nb-NO" sz="1300" dirty="0" smtClean="0">
                <a:solidFill>
                  <a:schemeClr val="tx1"/>
                </a:solidFill>
              </a:rPr>
              <a:t>. </a:t>
            </a:r>
            <a:r>
              <a:rPr lang="en-GB" sz="1300" i="1" dirty="0" smtClean="0">
                <a:solidFill>
                  <a:schemeClr val="tx1"/>
                </a:solidFill>
              </a:rPr>
              <a:t>Environmental </a:t>
            </a:r>
            <a:r>
              <a:rPr lang="en-GB" sz="1300" i="1" dirty="0">
                <a:solidFill>
                  <a:schemeClr val="tx1"/>
                </a:solidFill>
              </a:rPr>
              <a:t>Education Research</a:t>
            </a:r>
            <a:r>
              <a:rPr lang="en-GB" sz="1300" dirty="0">
                <a:solidFill>
                  <a:schemeClr val="tx1"/>
                </a:solidFill>
              </a:rPr>
              <a:t>, </a:t>
            </a:r>
            <a:r>
              <a:rPr lang="en-GB" sz="1300" i="1" dirty="0">
                <a:solidFill>
                  <a:schemeClr val="tx1"/>
                </a:solidFill>
              </a:rPr>
              <a:t>In press</a:t>
            </a:r>
            <a:r>
              <a:rPr lang="en-GB" sz="1300" dirty="0" smtClean="0">
                <a:solidFill>
                  <a:schemeClr val="tx1"/>
                </a:solidFill>
              </a:rPr>
              <a:t>.</a:t>
            </a:r>
            <a:endParaRPr lang="nb-NO" sz="3100" dirty="0"/>
          </a:p>
        </p:txBody>
      </p:sp>
      <p:sp>
        <p:nvSpPr>
          <p:cNvPr id="3" name="Plassholder for innhold 2"/>
          <p:cNvSpPr>
            <a:spLocks noGrp="1"/>
          </p:cNvSpPr>
          <p:nvPr>
            <p:ph idx="1"/>
          </p:nvPr>
        </p:nvSpPr>
        <p:spPr>
          <a:xfrm>
            <a:off x="609600" y="1412776"/>
            <a:ext cx="10972800" cy="5256584"/>
          </a:xfrm>
        </p:spPr>
        <p:txBody>
          <a:bodyPr>
            <a:noAutofit/>
          </a:bodyPr>
          <a:lstStyle/>
          <a:p>
            <a:pPr marL="0" indent="0">
              <a:buNone/>
            </a:pPr>
            <a:r>
              <a:rPr lang="nb-NO" sz="1800" b="1" dirty="0" smtClean="0">
                <a:solidFill>
                  <a:schemeClr val="tx1"/>
                </a:solidFill>
              </a:rPr>
              <a:t>NORSK</a:t>
            </a:r>
            <a:r>
              <a:rPr lang="nb-NO" sz="1800" b="1" dirty="0">
                <a:solidFill>
                  <a:schemeClr val="tx1"/>
                </a:solidFill>
              </a:rPr>
              <a:t>: </a:t>
            </a:r>
          </a:p>
          <a:p>
            <a:r>
              <a:rPr lang="nb-NO" sz="1800" dirty="0">
                <a:solidFill>
                  <a:schemeClr val="tx1"/>
                </a:solidFill>
              </a:rPr>
              <a:t>Norsk var </a:t>
            </a:r>
            <a:r>
              <a:rPr lang="nb-NO" sz="1800" dirty="0" smtClean="0">
                <a:solidFill>
                  <a:schemeClr val="tx1"/>
                </a:solidFill>
              </a:rPr>
              <a:t>inkludert i alle </a:t>
            </a:r>
            <a:r>
              <a:rPr lang="nb-NO" sz="1800" dirty="0">
                <a:solidFill>
                  <a:schemeClr val="tx1"/>
                </a:solidFill>
              </a:rPr>
              <a:t>skoleprosjektene, </a:t>
            </a:r>
            <a:r>
              <a:rPr lang="nb-NO" sz="1800" dirty="0" smtClean="0">
                <a:solidFill>
                  <a:schemeClr val="tx1"/>
                </a:solidFill>
              </a:rPr>
              <a:t>men bare to av skoleprosjekter </a:t>
            </a:r>
            <a:r>
              <a:rPr lang="nb-NO" sz="1800" dirty="0">
                <a:solidFill>
                  <a:schemeClr val="tx1"/>
                </a:solidFill>
              </a:rPr>
              <a:t>inkluderte mål fra norsk som støtter elevenes kompetanse i å utrykke egne meninger og å bruke språk som støtter prosjektet </a:t>
            </a:r>
            <a:r>
              <a:rPr lang="nb-NO" sz="1800" dirty="0" smtClean="0">
                <a:solidFill>
                  <a:schemeClr val="tx1"/>
                </a:solidFill>
              </a:rPr>
              <a:t>spesifikt (N2). </a:t>
            </a:r>
            <a:r>
              <a:rPr lang="nb-NO" sz="1800" dirty="0">
                <a:solidFill>
                  <a:schemeClr val="tx1"/>
                </a:solidFill>
              </a:rPr>
              <a:t>Det er mange kompetansemål i norsk på mellomtrinn som </a:t>
            </a:r>
            <a:r>
              <a:rPr lang="nb-NO" sz="1800" dirty="0" smtClean="0">
                <a:solidFill>
                  <a:schemeClr val="tx1"/>
                </a:solidFill>
              </a:rPr>
              <a:t>kan </a:t>
            </a:r>
            <a:r>
              <a:rPr lang="nb-NO" sz="1800" dirty="0">
                <a:solidFill>
                  <a:schemeClr val="tx1"/>
                </a:solidFill>
              </a:rPr>
              <a:t>bidra til elevens kompetanse i å reflektere og argumentere og som ikke var tatt med i skoleprosjektene</a:t>
            </a:r>
            <a:r>
              <a:rPr lang="nb-NO" sz="1800" dirty="0" smtClean="0">
                <a:solidFill>
                  <a:schemeClr val="tx1"/>
                </a:solidFill>
              </a:rPr>
              <a:t>. Eksempler på kompetansemål som ikke var tatt med var:</a:t>
            </a:r>
          </a:p>
          <a:p>
            <a:pPr lvl="1"/>
            <a:r>
              <a:rPr lang="nb-NO" sz="1800" dirty="0">
                <a:solidFill>
                  <a:schemeClr val="tx1"/>
                </a:solidFill>
              </a:rPr>
              <a:t>N2: Uttrykke og grunngi egne standpunkter og vise respekt for </a:t>
            </a:r>
            <a:r>
              <a:rPr lang="nb-NO" sz="1800" dirty="0" smtClean="0">
                <a:solidFill>
                  <a:schemeClr val="tx1"/>
                </a:solidFill>
              </a:rPr>
              <a:t>andres</a:t>
            </a:r>
          </a:p>
          <a:p>
            <a:pPr lvl="1"/>
            <a:r>
              <a:rPr lang="nb-NO" sz="1800" dirty="0">
                <a:solidFill>
                  <a:schemeClr val="tx1"/>
                </a:solidFill>
              </a:rPr>
              <a:t>N5: uttrykke seg med et variert ordforråd tilpasset </a:t>
            </a:r>
            <a:r>
              <a:rPr lang="nb-NO" sz="1800" dirty="0" smtClean="0">
                <a:solidFill>
                  <a:schemeClr val="tx1"/>
                </a:solidFill>
              </a:rPr>
              <a:t>kommunikasjonssituasjonen</a:t>
            </a:r>
          </a:p>
          <a:p>
            <a:pPr lvl="1"/>
            <a:r>
              <a:rPr lang="nb-NO" sz="1800" dirty="0">
                <a:solidFill>
                  <a:schemeClr val="tx1"/>
                </a:solidFill>
              </a:rPr>
              <a:t>N15: skrive fortellende, beskrivende, reflekterende og argumenterende tekster etter mønster av eksempeltekster og andre kilder, og tilpasse egne tekster til formål og mottaker</a:t>
            </a:r>
          </a:p>
          <a:p>
            <a:pPr lvl="1"/>
            <a:endParaRPr lang="nb-NO" sz="1400" dirty="0"/>
          </a:p>
          <a:p>
            <a:pPr lvl="1"/>
            <a:endParaRPr lang="nb-NO" sz="1400" dirty="0"/>
          </a:p>
          <a:p>
            <a:pPr lvl="1"/>
            <a:endParaRPr lang="nb-NO" sz="1400" dirty="0" smtClean="0"/>
          </a:p>
          <a:p>
            <a:endParaRPr lang="nb-NO" sz="1400" dirty="0"/>
          </a:p>
          <a:p>
            <a:endParaRPr lang="nb-NO" sz="1400" dirty="0" smtClean="0"/>
          </a:p>
          <a:p>
            <a:endParaRPr lang="nb-NO" sz="1400" dirty="0"/>
          </a:p>
          <a:p>
            <a:pPr marL="0" indent="0">
              <a:buNone/>
            </a:pPr>
            <a:endParaRPr lang="nb-NO" sz="1100" dirty="0"/>
          </a:p>
          <a:p>
            <a:pPr marL="0" indent="0" algn="r">
              <a:buNone/>
            </a:pPr>
            <a:endParaRPr lang="nb-NO" sz="1100" dirty="0"/>
          </a:p>
          <a:p>
            <a:pPr marL="0" indent="0">
              <a:buNone/>
            </a:pPr>
            <a:endParaRPr lang="nb-NO" dirty="0"/>
          </a:p>
          <a:p>
            <a:endParaRPr lang="nb-NO" dirty="0"/>
          </a:p>
        </p:txBody>
      </p:sp>
      <p:sp>
        <p:nvSpPr>
          <p:cNvPr id="2" name="Bildeforklaring formet som et avrundet rektangel 1"/>
          <p:cNvSpPr/>
          <p:nvPr/>
        </p:nvSpPr>
        <p:spPr>
          <a:xfrm>
            <a:off x="1912640" y="4941168"/>
            <a:ext cx="8640960" cy="1728192"/>
          </a:xfrm>
          <a:prstGeom prst="wedgeRoundRectCallout">
            <a:avLst>
              <a:gd name="adj1" fmla="val -17192"/>
              <a:gd name="adj2" fmla="val -60243"/>
              <a:gd name="adj3" fmla="val 16667"/>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nb-NO" dirty="0">
                <a:solidFill>
                  <a:schemeClr val="bg1"/>
                </a:solidFill>
              </a:rPr>
              <a:t>Det å kommunisere, delta og diskutere er sett på som sentralt i UBU. Å være kompetent i dialog inkludere å stille spørsmål, analysere, identifisere relevante spørsmål, vurdere utsagn, argumentere og finne bevis. Dette er sentralt i å diskutere problemstillinger knyttet til bærekraftig </a:t>
            </a:r>
            <a:r>
              <a:rPr lang="nb-NO" dirty="0" smtClean="0">
                <a:solidFill>
                  <a:schemeClr val="bg1"/>
                </a:solidFill>
              </a:rPr>
              <a:t>utvikling og kan være et viktig bidrag fra faget norsk.</a:t>
            </a:r>
          </a:p>
          <a:p>
            <a:pPr algn="ctr"/>
            <a:endParaRPr lang="nb-NO" dirty="0">
              <a:solidFill>
                <a:schemeClr val="bg1"/>
              </a:solidFill>
            </a:endParaRPr>
          </a:p>
        </p:txBody>
      </p:sp>
      <p:pic>
        <p:nvPicPr>
          <p:cNvPr id="4" name="Artikkel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76509" y="234085"/>
            <a:ext cx="609600" cy="609600"/>
          </a:xfrm>
          <a:prstGeom prst="rect">
            <a:avLst/>
          </a:prstGeom>
        </p:spPr>
      </p:pic>
    </p:spTree>
    <p:extLst>
      <p:ext uri="{BB962C8B-B14F-4D97-AF65-F5344CB8AC3E}">
        <p14:creationId xmlns:p14="http://schemas.microsoft.com/office/powerpoint/2010/main" val="3319219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85350"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1"/>
          <p:cNvSpPr>
            <a:spLocks noGrp="1"/>
          </p:cNvSpPr>
          <p:nvPr>
            <p:ph type="title"/>
          </p:nvPr>
        </p:nvSpPr>
        <p:spPr>
          <a:xfrm>
            <a:off x="609600" y="274638"/>
            <a:ext cx="11247040" cy="1143000"/>
          </a:xfrm>
        </p:spPr>
        <p:txBody>
          <a:bodyPr>
            <a:normAutofit/>
          </a:bodyPr>
          <a:lstStyle/>
          <a:p>
            <a:pPr lvl="0" algn="l">
              <a:spcBef>
                <a:spcPts val="0"/>
              </a:spcBef>
              <a:defRPr/>
            </a:pPr>
            <a:r>
              <a:rPr lang="nb-NO" sz="3100" dirty="0" smtClean="0"/>
              <a:t>Hva kan ulike fag bidra med i UBU?</a:t>
            </a:r>
            <a:br>
              <a:rPr lang="nb-NO" sz="3100" dirty="0" smtClean="0"/>
            </a:br>
            <a:r>
              <a:rPr lang="nb-NO" sz="1300" dirty="0" smtClean="0">
                <a:solidFill>
                  <a:schemeClr val="tx1"/>
                </a:solidFill>
              </a:rPr>
              <a:t>Munkebye</a:t>
            </a:r>
            <a:r>
              <a:rPr lang="nb-NO" sz="1300" dirty="0">
                <a:solidFill>
                  <a:schemeClr val="tx1"/>
                </a:solidFill>
              </a:rPr>
              <a:t>, </a:t>
            </a:r>
            <a:r>
              <a:rPr lang="nb-NO" sz="1300" dirty="0" err="1">
                <a:solidFill>
                  <a:schemeClr val="tx1"/>
                </a:solidFill>
              </a:rPr>
              <a:t>E.,Scheie</a:t>
            </a:r>
            <a:r>
              <a:rPr lang="nb-NO" sz="1300" dirty="0">
                <a:solidFill>
                  <a:schemeClr val="tx1"/>
                </a:solidFill>
              </a:rPr>
              <a:t>, E., Misund, S., Gabrielsen</a:t>
            </a:r>
            <a:r>
              <a:rPr lang="nb-NO" sz="1300" baseline="30000" dirty="0">
                <a:solidFill>
                  <a:schemeClr val="tx1"/>
                </a:solidFill>
              </a:rPr>
              <a:t>,</a:t>
            </a:r>
            <a:r>
              <a:rPr lang="nb-NO" sz="1300" dirty="0">
                <a:solidFill>
                  <a:schemeClr val="tx1"/>
                </a:solidFill>
              </a:rPr>
              <a:t> A., Øyehaug, A. B., Jordet</a:t>
            </a:r>
            <a:r>
              <a:rPr lang="nb-NO" sz="1300" baseline="30000" dirty="0">
                <a:solidFill>
                  <a:schemeClr val="tx1"/>
                </a:solidFill>
              </a:rPr>
              <a:t> </a:t>
            </a:r>
            <a:r>
              <a:rPr lang="nb-NO" sz="1300" dirty="0">
                <a:solidFill>
                  <a:schemeClr val="tx1"/>
                </a:solidFill>
              </a:rPr>
              <a:t>A. &amp; Nergård</a:t>
            </a:r>
            <a:r>
              <a:rPr lang="en-GB" sz="1300" dirty="0">
                <a:solidFill>
                  <a:schemeClr val="tx1"/>
                </a:solidFill>
              </a:rPr>
              <a:t>, T. (2020). Interdisciplinary Primary School Curriculum Units for Sustainable </a:t>
            </a:r>
            <a:r>
              <a:rPr lang="en-GB" sz="1300" dirty="0" smtClean="0">
                <a:solidFill>
                  <a:schemeClr val="tx1"/>
                </a:solidFill>
              </a:rPr>
              <a:t>Development</a:t>
            </a:r>
            <a:r>
              <a:rPr lang="nb-NO" sz="1300" dirty="0" smtClean="0">
                <a:solidFill>
                  <a:schemeClr val="tx1"/>
                </a:solidFill>
              </a:rPr>
              <a:t>. </a:t>
            </a:r>
            <a:r>
              <a:rPr lang="en-GB" sz="1300" i="1" dirty="0" smtClean="0">
                <a:solidFill>
                  <a:schemeClr val="tx1"/>
                </a:solidFill>
              </a:rPr>
              <a:t>Environmental </a:t>
            </a:r>
            <a:r>
              <a:rPr lang="en-GB" sz="1300" i="1" dirty="0">
                <a:solidFill>
                  <a:schemeClr val="tx1"/>
                </a:solidFill>
              </a:rPr>
              <a:t>Education Research</a:t>
            </a:r>
            <a:r>
              <a:rPr lang="en-GB" sz="1300" dirty="0">
                <a:solidFill>
                  <a:schemeClr val="tx1"/>
                </a:solidFill>
              </a:rPr>
              <a:t>, </a:t>
            </a:r>
            <a:r>
              <a:rPr lang="en-GB" sz="1300" i="1" dirty="0">
                <a:solidFill>
                  <a:schemeClr val="tx1"/>
                </a:solidFill>
              </a:rPr>
              <a:t>In press</a:t>
            </a:r>
            <a:r>
              <a:rPr lang="en-GB" sz="1300" dirty="0" smtClean="0">
                <a:solidFill>
                  <a:schemeClr val="tx1"/>
                </a:solidFill>
              </a:rPr>
              <a:t>.</a:t>
            </a:r>
            <a:endParaRPr lang="nb-NO" sz="3100" dirty="0"/>
          </a:p>
        </p:txBody>
      </p:sp>
      <p:sp>
        <p:nvSpPr>
          <p:cNvPr id="3" name="Plassholder for innhold 2"/>
          <p:cNvSpPr>
            <a:spLocks noGrp="1"/>
          </p:cNvSpPr>
          <p:nvPr>
            <p:ph idx="1"/>
          </p:nvPr>
        </p:nvSpPr>
        <p:spPr>
          <a:xfrm>
            <a:off x="609600" y="1412776"/>
            <a:ext cx="10972800" cy="5256584"/>
          </a:xfrm>
        </p:spPr>
        <p:txBody>
          <a:bodyPr>
            <a:noAutofit/>
          </a:bodyPr>
          <a:lstStyle/>
          <a:p>
            <a:endParaRPr lang="nb-NO" sz="1400" dirty="0"/>
          </a:p>
          <a:p>
            <a:pPr marL="0" indent="0">
              <a:buNone/>
            </a:pPr>
            <a:r>
              <a:rPr lang="nb-NO" sz="2400" b="1" dirty="0" smtClean="0">
                <a:solidFill>
                  <a:schemeClr val="tx1"/>
                </a:solidFill>
              </a:rPr>
              <a:t>KRLE</a:t>
            </a:r>
            <a:r>
              <a:rPr lang="nb-NO" sz="2400" b="1" dirty="0">
                <a:solidFill>
                  <a:schemeClr val="tx1"/>
                </a:solidFill>
              </a:rPr>
              <a:t>: </a:t>
            </a:r>
          </a:p>
          <a:p>
            <a:r>
              <a:rPr lang="nb-NO" sz="2000" dirty="0">
                <a:solidFill>
                  <a:schemeClr val="tx1"/>
                </a:solidFill>
              </a:rPr>
              <a:t>På mellomtrinn i KRLE er det kompetansemål hvor elevene skal diskutere dagsaktuelle filosofiske og etiske problemstillinger opp mot blant annet natur og miljø, samt kompetansemål hvor FNs </a:t>
            </a:r>
            <a:r>
              <a:rPr lang="nb-NO" sz="2000" dirty="0" err="1">
                <a:solidFill>
                  <a:schemeClr val="tx1"/>
                </a:solidFill>
              </a:rPr>
              <a:t>bærekraftsmål</a:t>
            </a:r>
            <a:r>
              <a:rPr lang="nb-NO" sz="2000" dirty="0">
                <a:solidFill>
                  <a:schemeClr val="tx1"/>
                </a:solidFill>
              </a:rPr>
              <a:t> skal diskuteres. Bare ett skoleprosjekt inkluderte ett mål </a:t>
            </a:r>
            <a:r>
              <a:rPr lang="nb-NO" sz="2000" dirty="0" smtClean="0">
                <a:solidFill>
                  <a:schemeClr val="tx1"/>
                </a:solidFill>
              </a:rPr>
              <a:t> (KRLE40)fra </a:t>
            </a:r>
            <a:r>
              <a:rPr lang="nb-NO" sz="2000" dirty="0">
                <a:solidFill>
                  <a:schemeClr val="tx1"/>
                </a:solidFill>
              </a:rPr>
              <a:t>KRLE</a:t>
            </a:r>
            <a:r>
              <a:rPr lang="nb-NO" sz="2000" dirty="0" smtClean="0">
                <a:solidFill>
                  <a:schemeClr val="tx1"/>
                </a:solidFill>
              </a:rPr>
              <a:t>. Andre kompetansemål som kunne vært aktuelle å inkludere i skoleprosjektene var:</a:t>
            </a:r>
          </a:p>
          <a:p>
            <a:pPr lvl="1"/>
            <a:r>
              <a:rPr lang="nb-NO" sz="1800" dirty="0">
                <a:solidFill>
                  <a:schemeClr val="tx1"/>
                </a:solidFill>
              </a:rPr>
              <a:t>KRLE40: samtale om aktuelle filosofiske og etiske spørsmål og diskutere utfordringer knyttet til temaene fattig og rik, krig og fred, natur og miljø, IKT og </a:t>
            </a:r>
            <a:r>
              <a:rPr lang="nb-NO" sz="1800" dirty="0" smtClean="0">
                <a:solidFill>
                  <a:schemeClr val="tx1"/>
                </a:solidFill>
              </a:rPr>
              <a:t>samfunn</a:t>
            </a:r>
          </a:p>
          <a:p>
            <a:pPr lvl="1"/>
            <a:r>
              <a:rPr lang="nb-NO" sz="1800" dirty="0">
                <a:solidFill>
                  <a:schemeClr val="tx1"/>
                </a:solidFill>
              </a:rPr>
              <a:t>KRLE42: drøfte noen verdispørsmål som samiske urfolk er opptatt av i vår </a:t>
            </a:r>
            <a:r>
              <a:rPr lang="nb-NO" sz="1800" dirty="0" smtClean="0">
                <a:solidFill>
                  <a:schemeClr val="tx1"/>
                </a:solidFill>
              </a:rPr>
              <a:t>tid</a:t>
            </a:r>
          </a:p>
          <a:p>
            <a:pPr lvl="1"/>
            <a:r>
              <a:rPr lang="nb-NO" sz="1800" dirty="0">
                <a:solidFill>
                  <a:schemeClr val="tx1"/>
                </a:solidFill>
              </a:rPr>
              <a:t>KRLE46: forklare viktige deler av FNs verdenserklæring om menneskerettigheter og samtale om betydningen av dem</a:t>
            </a:r>
          </a:p>
          <a:p>
            <a:pPr lvl="1"/>
            <a:endParaRPr lang="nb-NO" sz="1800" dirty="0"/>
          </a:p>
          <a:p>
            <a:pPr lvl="1"/>
            <a:endParaRPr lang="nb-NO" dirty="0"/>
          </a:p>
          <a:p>
            <a:pPr lvl="1"/>
            <a:endParaRPr lang="nb-NO" dirty="0"/>
          </a:p>
          <a:p>
            <a:pPr marL="0" indent="0">
              <a:buNone/>
            </a:pPr>
            <a:endParaRPr lang="nb-NO" sz="1100" dirty="0"/>
          </a:p>
          <a:p>
            <a:pPr marL="0" indent="0" algn="r">
              <a:buNone/>
            </a:pPr>
            <a:endParaRPr lang="nb-NO" sz="1100" dirty="0"/>
          </a:p>
          <a:p>
            <a:pPr marL="0" indent="0">
              <a:buNone/>
            </a:pPr>
            <a:endParaRPr lang="nb-NO" dirty="0"/>
          </a:p>
          <a:p>
            <a:endParaRPr lang="nb-NO" dirty="0"/>
          </a:p>
        </p:txBody>
      </p:sp>
      <p:pic>
        <p:nvPicPr>
          <p:cNvPr id="4" name="Artikkel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199418" y="117763"/>
            <a:ext cx="609600" cy="609600"/>
          </a:xfrm>
          <a:prstGeom prst="rect">
            <a:avLst/>
          </a:prstGeom>
        </p:spPr>
      </p:pic>
    </p:spTree>
    <p:extLst>
      <p:ext uri="{BB962C8B-B14F-4D97-AF65-F5344CB8AC3E}">
        <p14:creationId xmlns:p14="http://schemas.microsoft.com/office/powerpoint/2010/main" val="3568617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fade">
                                      <p:cBhvr>
                                        <p:cTn id="13"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4"/>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71325" fill="hold"/>
                                        <p:tgtEl>
                                          <p:spTgt spid="4"/>
                                        </p:tgtEl>
                                      </p:cBhvr>
                                    </p:cmd>
                                  </p:childTnLst>
                                </p:cTn>
                              </p:par>
                            </p:childTnLst>
                          </p:cTn>
                        </p:par>
                      </p:childTnLst>
                    </p:cTn>
                  </p:par>
                </p:childTnLst>
              </p:cTn>
              <p:nextCondLst>
                <p:cond evt="onClick" delay="0">
                  <p:tgtEl>
                    <p:spTgt spid="4"/>
                  </p:tgtEl>
                </p:cond>
              </p:nextCondLst>
            </p:seq>
            <p:audio>
              <p:cMediaNode vol="80000">
                <p:cTn id="19"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1"/>
          <p:cNvSpPr>
            <a:spLocks noGrp="1"/>
          </p:cNvSpPr>
          <p:nvPr>
            <p:ph type="title"/>
          </p:nvPr>
        </p:nvSpPr>
        <p:spPr>
          <a:xfrm>
            <a:off x="609600" y="274638"/>
            <a:ext cx="11247040" cy="1143000"/>
          </a:xfrm>
        </p:spPr>
        <p:txBody>
          <a:bodyPr>
            <a:normAutofit/>
          </a:bodyPr>
          <a:lstStyle/>
          <a:p>
            <a:pPr lvl="0" algn="l">
              <a:spcBef>
                <a:spcPts val="0"/>
              </a:spcBef>
              <a:defRPr/>
            </a:pPr>
            <a:r>
              <a:rPr lang="nb-NO" sz="3100" dirty="0" smtClean="0"/>
              <a:t>Hva kan ulike fag bidra med i UBU?</a:t>
            </a:r>
            <a:br>
              <a:rPr lang="nb-NO" sz="3100" dirty="0" smtClean="0"/>
            </a:br>
            <a:r>
              <a:rPr lang="nb-NO" sz="1300" dirty="0" smtClean="0">
                <a:solidFill>
                  <a:schemeClr val="tx1"/>
                </a:solidFill>
              </a:rPr>
              <a:t>Munkebye</a:t>
            </a:r>
            <a:r>
              <a:rPr lang="nb-NO" sz="1300" dirty="0">
                <a:solidFill>
                  <a:schemeClr val="tx1"/>
                </a:solidFill>
              </a:rPr>
              <a:t>, </a:t>
            </a:r>
            <a:r>
              <a:rPr lang="nb-NO" sz="1300" dirty="0" err="1">
                <a:solidFill>
                  <a:schemeClr val="tx1"/>
                </a:solidFill>
              </a:rPr>
              <a:t>E.,Scheie</a:t>
            </a:r>
            <a:r>
              <a:rPr lang="nb-NO" sz="1300" dirty="0">
                <a:solidFill>
                  <a:schemeClr val="tx1"/>
                </a:solidFill>
              </a:rPr>
              <a:t>, E., Misund, S., Gabrielsen</a:t>
            </a:r>
            <a:r>
              <a:rPr lang="nb-NO" sz="1300" baseline="30000" dirty="0">
                <a:solidFill>
                  <a:schemeClr val="tx1"/>
                </a:solidFill>
              </a:rPr>
              <a:t>,</a:t>
            </a:r>
            <a:r>
              <a:rPr lang="nb-NO" sz="1300" dirty="0">
                <a:solidFill>
                  <a:schemeClr val="tx1"/>
                </a:solidFill>
              </a:rPr>
              <a:t> A., Øyehaug, A. B., Jordet</a:t>
            </a:r>
            <a:r>
              <a:rPr lang="nb-NO" sz="1300" baseline="30000" dirty="0">
                <a:solidFill>
                  <a:schemeClr val="tx1"/>
                </a:solidFill>
              </a:rPr>
              <a:t> </a:t>
            </a:r>
            <a:r>
              <a:rPr lang="nb-NO" sz="1300" dirty="0">
                <a:solidFill>
                  <a:schemeClr val="tx1"/>
                </a:solidFill>
              </a:rPr>
              <a:t>A. &amp; Nergård</a:t>
            </a:r>
            <a:r>
              <a:rPr lang="en-GB" sz="1300" dirty="0">
                <a:solidFill>
                  <a:schemeClr val="tx1"/>
                </a:solidFill>
              </a:rPr>
              <a:t>, T. (2020). Interdisciplinary Primary School Curriculum Units for Sustainable </a:t>
            </a:r>
            <a:r>
              <a:rPr lang="en-GB" sz="1300" dirty="0" smtClean="0">
                <a:solidFill>
                  <a:schemeClr val="tx1"/>
                </a:solidFill>
              </a:rPr>
              <a:t>Development</a:t>
            </a:r>
            <a:r>
              <a:rPr lang="nb-NO" sz="1300" dirty="0" smtClean="0">
                <a:solidFill>
                  <a:schemeClr val="tx1"/>
                </a:solidFill>
              </a:rPr>
              <a:t>. </a:t>
            </a:r>
            <a:r>
              <a:rPr lang="en-GB" sz="1300" i="1" dirty="0" smtClean="0">
                <a:solidFill>
                  <a:schemeClr val="tx1"/>
                </a:solidFill>
              </a:rPr>
              <a:t>Environmental </a:t>
            </a:r>
            <a:r>
              <a:rPr lang="en-GB" sz="1300" i="1" dirty="0">
                <a:solidFill>
                  <a:schemeClr val="tx1"/>
                </a:solidFill>
              </a:rPr>
              <a:t>Education Research</a:t>
            </a:r>
            <a:r>
              <a:rPr lang="en-GB" sz="1300" dirty="0">
                <a:solidFill>
                  <a:schemeClr val="tx1"/>
                </a:solidFill>
              </a:rPr>
              <a:t>, </a:t>
            </a:r>
            <a:r>
              <a:rPr lang="en-GB" sz="1300" i="1" dirty="0">
                <a:solidFill>
                  <a:schemeClr val="tx1"/>
                </a:solidFill>
              </a:rPr>
              <a:t>In press</a:t>
            </a:r>
            <a:r>
              <a:rPr lang="en-GB" sz="1300" dirty="0" smtClean="0">
                <a:solidFill>
                  <a:schemeClr val="tx1"/>
                </a:solidFill>
              </a:rPr>
              <a:t>.</a:t>
            </a:r>
            <a:endParaRPr lang="nb-NO" sz="3100" dirty="0"/>
          </a:p>
        </p:txBody>
      </p:sp>
      <p:sp>
        <p:nvSpPr>
          <p:cNvPr id="3" name="Plassholder for innhold 2"/>
          <p:cNvSpPr>
            <a:spLocks noGrp="1"/>
          </p:cNvSpPr>
          <p:nvPr>
            <p:ph idx="1"/>
          </p:nvPr>
        </p:nvSpPr>
        <p:spPr/>
        <p:txBody>
          <a:bodyPr>
            <a:normAutofit/>
          </a:bodyPr>
          <a:lstStyle/>
          <a:p>
            <a:r>
              <a:rPr lang="nb-NO" sz="2000" dirty="0">
                <a:solidFill>
                  <a:schemeClr val="tx1"/>
                </a:solidFill>
              </a:rPr>
              <a:t>Oppsummert har u</a:t>
            </a:r>
            <a:r>
              <a:rPr lang="nb-NO" sz="2000" dirty="0" smtClean="0">
                <a:solidFill>
                  <a:schemeClr val="tx1"/>
                </a:solidFill>
              </a:rPr>
              <a:t>ndervisningsoppleggene i denne studien </a:t>
            </a:r>
            <a:r>
              <a:rPr lang="nb-NO" sz="2000" dirty="0">
                <a:solidFill>
                  <a:schemeClr val="tx1"/>
                </a:solidFill>
              </a:rPr>
              <a:t>med mange kompetansemål som knyttes opp mot bærekraftig utvikling, </a:t>
            </a:r>
            <a:endParaRPr lang="nb-NO" sz="2000" dirty="0" smtClean="0">
              <a:solidFill>
                <a:schemeClr val="tx1"/>
              </a:solidFill>
            </a:endParaRPr>
          </a:p>
          <a:p>
            <a:r>
              <a:rPr lang="nb-NO" sz="2000" dirty="0" smtClean="0">
                <a:solidFill>
                  <a:schemeClr val="tx1"/>
                </a:solidFill>
              </a:rPr>
              <a:t>men </a:t>
            </a:r>
            <a:r>
              <a:rPr lang="nb-NO" sz="2000" dirty="0">
                <a:solidFill>
                  <a:schemeClr val="tx1"/>
                </a:solidFill>
              </a:rPr>
              <a:t>det argumenteres for i denne studien at det er et uutnytta potensiale spesielt  i norsk og KRLE slik læreplanene foreligger på mellomtrinn (LK06). </a:t>
            </a:r>
            <a:r>
              <a:rPr lang="nb-NO" sz="2000" dirty="0" smtClean="0">
                <a:solidFill>
                  <a:schemeClr val="tx1"/>
                </a:solidFill>
              </a:rPr>
              <a:t>Her </a:t>
            </a:r>
            <a:r>
              <a:rPr lang="nb-NO" sz="2000" dirty="0">
                <a:solidFill>
                  <a:schemeClr val="tx1"/>
                </a:solidFill>
              </a:rPr>
              <a:t>kunne lærerne tatt med kompetansemål som utfordrer elevene mer på </a:t>
            </a:r>
            <a:r>
              <a:rPr lang="nb-NO" sz="2000" b="1" dirty="0">
                <a:solidFill>
                  <a:schemeClr val="tx1"/>
                </a:solidFill>
              </a:rPr>
              <a:t>refleksjon, utforskning, argumentasjon, kritisk tenkning og etiske dilemmaer.</a:t>
            </a:r>
          </a:p>
          <a:p>
            <a:endParaRPr lang="nb-NO" dirty="0"/>
          </a:p>
        </p:txBody>
      </p:sp>
      <p:sp>
        <p:nvSpPr>
          <p:cNvPr id="4" name="Bildeforklaring formet som et avrundet rektangel 3"/>
          <p:cNvSpPr/>
          <p:nvPr/>
        </p:nvSpPr>
        <p:spPr>
          <a:xfrm>
            <a:off x="4151784" y="4365104"/>
            <a:ext cx="7430616" cy="1512168"/>
          </a:xfrm>
          <a:prstGeom prst="wedgeRoundRectCallout">
            <a:avLst>
              <a:gd name="adj1" fmla="val -19976"/>
              <a:gd name="adj2" fmla="val -60858"/>
              <a:gd name="adj3" fmla="val 16667"/>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nb-NO" dirty="0" smtClean="0"/>
              <a:t>Nå har dere vært inne i den nye læreplan, samt fått kjennskap til forskning som har vært gjort innenfor ulike fag og UBU. </a:t>
            </a:r>
            <a:endParaRPr lang="nb-NO" dirty="0"/>
          </a:p>
        </p:txBody>
      </p:sp>
      <p:pic>
        <p:nvPicPr>
          <p:cNvPr id="2" name="Artikkel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936181" y="47092"/>
            <a:ext cx="609600" cy="609600"/>
          </a:xfrm>
          <a:prstGeom prst="rect">
            <a:avLst/>
          </a:prstGeom>
        </p:spPr>
      </p:pic>
    </p:spTree>
    <p:extLst>
      <p:ext uri="{BB962C8B-B14F-4D97-AF65-F5344CB8AC3E}">
        <p14:creationId xmlns:p14="http://schemas.microsoft.com/office/powerpoint/2010/main" val="705934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7571" fill="hold"/>
                                        <p:tgtEl>
                                          <p:spTgt spid="2"/>
                                        </p:tgtEl>
                                      </p:cBhvr>
                                    </p:cmd>
                                  </p:childTnLst>
                                </p:cTn>
                              </p:par>
                            </p:childTnLst>
                          </p:cTn>
                        </p:par>
                      </p:childTnLst>
                    </p:cTn>
                  </p:par>
                </p:childTnLst>
              </p:cTn>
              <p:nextCondLst>
                <p:cond evt="onClick" delay="0">
                  <p:tgtEl>
                    <p:spTgt spid="2"/>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Læringsutbytte</a:t>
            </a:r>
            <a:endParaRPr lang="nb-NO" dirty="0"/>
          </a:p>
        </p:txBody>
      </p:sp>
      <p:sp>
        <p:nvSpPr>
          <p:cNvPr id="3" name="Plassholder for innhold 2"/>
          <p:cNvSpPr>
            <a:spLocks noGrp="1"/>
          </p:cNvSpPr>
          <p:nvPr>
            <p:ph idx="1"/>
          </p:nvPr>
        </p:nvSpPr>
        <p:spPr>
          <a:xfrm>
            <a:off x="838199" y="1825625"/>
            <a:ext cx="10003971" cy="4351338"/>
          </a:xfrm>
        </p:spPr>
        <p:txBody>
          <a:bodyPr>
            <a:normAutofit/>
          </a:bodyPr>
          <a:lstStyle/>
          <a:p>
            <a:r>
              <a:rPr lang="nb-NO" sz="2400" dirty="0" smtClean="0"/>
              <a:t>Diskutere og bli kjent med innholdet i den overordnete delen i Fagfornyelsen, spesielt de tverrfaglige temaene </a:t>
            </a:r>
          </a:p>
          <a:p>
            <a:r>
              <a:rPr lang="nb-NO" sz="2400" dirty="0" smtClean="0"/>
              <a:t>Analysere kompetansemål i fag i lys av de tverrfaglige temaene</a:t>
            </a:r>
            <a:endParaRPr lang="nb-NO" sz="2400" dirty="0"/>
          </a:p>
        </p:txBody>
      </p:sp>
      <p:pic>
        <p:nvPicPr>
          <p:cNvPr id="4" name="Bilde 3"/>
          <p:cNvPicPr>
            <a:picLocks noChangeAspect="1"/>
          </p:cNvPicPr>
          <p:nvPr/>
        </p:nvPicPr>
        <p:blipFill>
          <a:blip r:embed="rId4"/>
          <a:stretch>
            <a:fillRect/>
          </a:stretch>
        </p:blipFill>
        <p:spPr>
          <a:xfrm>
            <a:off x="3312075" y="3226527"/>
            <a:ext cx="4978882" cy="2438488"/>
          </a:xfrm>
          <a:prstGeom prst="rect">
            <a:avLst/>
          </a:prstGeom>
        </p:spPr>
      </p:pic>
      <p:pic>
        <p:nvPicPr>
          <p:cNvPr id="5" name="Læringsutbytt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78983" y="365125"/>
            <a:ext cx="609600" cy="609600"/>
          </a:xfrm>
          <a:prstGeom prst="rect">
            <a:avLst/>
          </a:prstGeom>
        </p:spPr>
      </p:pic>
    </p:spTree>
    <p:extLst>
      <p:ext uri="{BB962C8B-B14F-4D97-AF65-F5344CB8AC3E}">
        <p14:creationId xmlns:p14="http://schemas.microsoft.com/office/powerpoint/2010/main" val="39040788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187"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2020" y="557402"/>
            <a:ext cx="11665527" cy="1325563"/>
          </a:xfrm>
        </p:spPr>
        <p:txBody>
          <a:bodyPr>
            <a:normAutofit/>
          </a:bodyPr>
          <a:lstStyle/>
          <a:p>
            <a:r>
              <a:rPr lang="nb-NO" dirty="0"/>
              <a:t>Fagfornyelsen og analyse </a:t>
            </a:r>
            <a:r>
              <a:rPr lang="nb-NO" dirty="0" smtClean="0"/>
              <a:t>av kompetansemål i fag</a:t>
            </a:r>
            <a:endParaRPr lang="nb-NO" dirty="0"/>
          </a:p>
        </p:txBody>
      </p:sp>
      <p:sp>
        <p:nvSpPr>
          <p:cNvPr id="3" name="Plassholder for innhold 2"/>
          <p:cNvSpPr>
            <a:spLocks noGrp="1"/>
          </p:cNvSpPr>
          <p:nvPr>
            <p:ph idx="1"/>
          </p:nvPr>
        </p:nvSpPr>
        <p:spPr>
          <a:xfrm>
            <a:off x="838200" y="2306404"/>
            <a:ext cx="10515600" cy="4351338"/>
          </a:xfrm>
        </p:spPr>
        <p:txBody>
          <a:bodyPr>
            <a:normAutofit/>
          </a:bodyPr>
          <a:lstStyle/>
          <a:p>
            <a:r>
              <a:rPr lang="nb-NO" dirty="0" smtClean="0"/>
              <a:t>Nå skal du/dere gjøre en øvelse som går ut på</a:t>
            </a:r>
            <a:r>
              <a:rPr lang="nb-NO" dirty="0" smtClean="0">
                <a:solidFill>
                  <a:schemeClr val="tx1"/>
                </a:solidFill>
              </a:rPr>
              <a:t> å gå i dybden og analysere fagene som </a:t>
            </a:r>
            <a:r>
              <a:rPr lang="nb-NO" dirty="0">
                <a:solidFill>
                  <a:schemeClr val="tx1"/>
                </a:solidFill>
              </a:rPr>
              <a:t>omtaler </a:t>
            </a:r>
            <a:r>
              <a:rPr lang="nb-NO" dirty="0" smtClean="0">
                <a:solidFill>
                  <a:schemeClr val="tx1"/>
                </a:solidFill>
              </a:rPr>
              <a:t>bærekraftig utvikling </a:t>
            </a:r>
          </a:p>
          <a:p>
            <a:endParaRPr lang="nb-NO" dirty="0">
              <a:solidFill>
                <a:schemeClr val="tx1"/>
              </a:solidFill>
            </a:endParaRPr>
          </a:p>
        </p:txBody>
      </p:sp>
      <p:sp>
        <p:nvSpPr>
          <p:cNvPr id="5" name="TekstSylinder 4"/>
          <p:cNvSpPr txBox="1"/>
          <p:nvPr/>
        </p:nvSpPr>
        <p:spPr>
          <a:xfrm>
            <a:off x="445875" y="3906073"/>
            <a:ext cx="8549256" cy="2308324"/>
          </a:xfrm>
          <a:prstGeom prst="rect">
            <a:avLst/>
          </a:prstGeom>
          <a:solidFill>
            <a:schemeClr val="accent4">
              <a:lumMod val="40000"/>
              <a:lumOff val="60000"/>
            </a:schemeClr>
          </a:solidFill>
        </p:spPr>
        <p:txBody>
          <a:bodyPr wrap="square" rtlCol="0">
            <a:spAutoFit/>
          </a:bodyPr>
          <a:lstStyle/>
          <a:p>
            <a:r>
              <a:rPr lang="nb-NO" b="1" dirty="0" smtClean="0"/>
              <a:t>Først et tilbakeblikk på </a:t>
            </a:r>
            <a:r>
              <a:rPr lang="nb-NO" b="1" dirty="0"/>
              <a:t>hjemmearbeidet: </a:t>
            </a:r>
            <a:endParaRPr lang="nb-NO" b="1" dirty="0" smtClean="0"/>
          </a:p>
          <a:p>
            <a:endParaRPr lang="nb-NO" b="1" dirty="0" smtClean="0"/>
          </a:p>
          <a:p>
            <a:r>
              <a:rPr lang="nb-NO" dirty="0" smtClean="0"/>
              <a:t>Hva </a:t>
            </a:r>
            <a:r>
              <a:rPr lang="nb-NO" dirty="0"/>
              <a:t>er karakteristisk for kompetansemålene i </a:t>
            </a:r>
            <a:r>
              <a:rPr lang="nb-NO" dirty="0" smtClean="0"/>
              <a:t>naturfag/samfunnsfag på </a:t>
            </a:r>
            <a:r>
              <a:rPr lang="nb-NO" dirty="0"/>
              <a:t>ditt trinn? (verb, innhold </a:t>
            </a:r>
            <a:r>
              <a:rPr lang="nb-NO" dirty="0" err="1"/>
              <a:t>osv</a:t>
            </a:r>
            <a:r>
              <a:rPr lang="nb-NO" dirty="0"/>
              <a:t>) </a:t>
            </a:r>
            <a:endParaRPr lang="nb-NO" dirty="0" smtClean="0"/>
          </a:p>
          <a:p>
            <a:r>
              <a:rPr lang="nb-NO" dirty="0" smtClean="0"/>
              <a:t>Hvordan </a:t>
            </a:r>
            <a:r>
              <a:rPr lang="nb-NO" dirty="0"/>
              <a:t>kan disse kobles til de tverrfaglige temaene?</a:t>
            </a:r>
          </a:p>
          <a:p>
            <a:endParaRPr lang="nb-NO" dirty="0" smtClean="0"/>
          </a:p>
          <a:p>
            <a:r>
              <a:rPr lang="nb-NO" dirty="0" smtClean="0"/>
              <a:t>Diskuter med de andre eller tenk gjennom dette før dere går videre</a:t>
            </a:r>
            <a:endParaRPr lang="nb-NO" dirty="0"/>
          </a:p>
          <a:p>
            <a:r>
              <a:rPr lang="nb-NO" dirty="0" smtClean="0"/>
              <a:t> </a:t>
            </a:r>
            <a:endParaRPr lang="nb-NO" dirty="0"/>
          </a:p>
        </p:txBody>
      </p:sp>
      <p:pic>
        <p:nvPicPr>
          <p:cNvPr id="6" name="Bilde 5"/>
          <p:cNvPicPr>
            <a:picLocks noChangeAspect="1"/>
          </p:cNvPicPr>
          <p:nvPr/>
        </p:nvPicPr>
        <p:blipFill>
          <a:blip r:embed="rId4"/>
          <a:stretch>
            <a:fillRect/>
          </a:stretch>
        </p:blipFill>
        <p:spPr>
          <a:xfrm>
            <a:off x="9195565" y="3153281"/>
            <a:ext cx="1833110" cy="3061116"/>
          </a:xfrm>
          <a:prstGeom prst="rect">
            <a:avLst/>
          </a:prstGeom>
        </p:spPr>
      </p:pic>
      <p:pic>
        <p:nvPicPr>
          <p:cNvPr id="4" name="Øvels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995131" y="252602"/>
            <a:ext cx="609600" cy="609600"/>
          </a:xfrm>
          <a:prstGeom prst="rect">
            <a:avLst/>
          </a:prstGeom>
        </p:spPr>
      </p:pic>
    </p:spTree>
    <p:extLst>
      <p:ext uri="{BB962C8B-B14F-4D97-AF65-F5344CB8AC3E}">
        <p14:creationId xmlns:p14="http://schemas.microsoft.com/office/powerpoint/2010/main" val="13874158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49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ssholder for innhold 2"/>
          <p:cNvSpPr txBox="1">
            <a:spLocks/>
          </p:cNvSpPr>
          <p:nvPr/>
        </p:nvSpPr>
        <p:spPr>
          <a:xfrm>
            <a:off x="740951" y="2084013"/>
            <a:ext cx="10972800" cy="262088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bg1">
                    <a:lumMod val="50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bg1">
                    <a:lumMod val="50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bg1">
                    <a:lumMod val="50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lumMod val="50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lumMod val="50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7000"/>
              </a:lnSpc>
              <a:spcAft>
                <a:spcPts val="800"/>
              </a:spcAft>
              <a:buFont typeface="Arial" panose="020B0604020202020204" pitchFamily="34" charset="0"/>
              <a:buNone/>
              <a:tabLst>
                <a:tab pos="457200" algn="l"/>
              </a:tabLst>
            </a:pPr>
            <a:r>
              <a:rPr lang="nb-NO" sz="240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I naturfag handler det tverrfaglige temaet bærekraftig utvikling om at elevene skal få kompetanse til å gjøre miljøbevisste valg og handlinger, og se disse i sammenheng med lokale og globale miljø- og klimautfordringer. Kunnskap om sammenhenger i naturen er nødvendig for å forstå hvordan vi mennesker er med på å påvirke den. Naturfaglig kompetanse kan bidra til at vi finner løsninger for å begrense klimautfordringene, bevare biologisk mangfold og forvalte jordas naturressurser på en bærekraftig måte. </a:t>
            </a:r>
            <a:endParaRPr lang="nb-NO" sz="1600" smtClean="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endParaRPr lang="nb-NO" dirty="0"/>
          </a:p>
        </p:txBody>
      </p:sp>
      <p:sp>
        <p:nvSpPr>
          <p:cNvPr id="2" name="Tittel 1"/>
          <p:cNvSpPr>
            <a:spLocks noGrp="1"/>
          </p:cNvSpPr>
          <p:nvPr>
            <p:ph type="title"/>
          </p:nvPr>
        </p:nvSpPr>
        <p:spPr/>
        <p:txBody>
          <a:bodyPr>
            <a:normAutofit/>
          </a:bodyPr>
          <a:lstStyle/>
          <a:p>
            <a:pPr algn="l"/>
            <a:r>
              <a:rPr lang="nb-NO" dirty="0" err="1"/>
              <a:t>A</a:t>
            </a:r>
            <a:r>
              <a:rPr lang="nb-NO" dirty="0" err="1" smtClean="0"/>
              <a:t>nanalyse</a:t>
            </a:r>
            <a:r>
              <a:rPr lang="nb-NO" dirty="0" smtClean="0"/>
              <a:t> (naturfag)</a:t>
            </a:r>
            <a:br>
              <a:rPr lang="nb-NO" dirty="0" smtClean="0"/>
            </a:br>
            <a:r>
              <a:rPr lang="nb-NO" sz="3100" dirty="0" smtClean="0"/>
              <a:t>(NAT01-04)</a:t>
            </a:r>
            <a:endParaRPr lang="nb-NO" sz="3100" dirty="0"/>
          </a:p>
        </p:txBody>
      </p:sp>
      <p:sp>
        <p:nvSpPr>
          <p:cNvPr id="3" name="Plassholder for innhold 2"/>
          <p:cNvSpPr>
            <a:spLocks noGrp="1"/>
          </p:cNvSpPr>
          <p:nvPr>
            <p:ph idx="1"/>
          </p:nvPr>
        </p:nvSpPr>
        <p:spPr>
          <a:xfrm>
            <a:off x="609600" y="1606741"/>
            <a:ext cx="10972800" cy="7301101"/>
          </a:xfrm>
          <a:solidFill>
            <a:schemeClr val="bg1"/>
          </a:solidFill>
          <a:ln>
            <a:noFill/>
          </a:ln>
        </p:spPr>
        <p:txBody>
          <a:bodyPr>
            <a:noAutofit/>
          </a:bodyPr>
          <a:lstStyle/>
          <a:p>
            <a:pPr marL="0" indent="0">
              <a:buNone/>
            </a:pPr>
            <a:endParaRPr lang="nb-NO" dirty="0" smtClean="0"/>
          </a:p>
          <a:p>
            <a:pPr marL="0" indent="0">
              <a:buNone/>
            </a:pPr>
            <a:r>
              <a:rPr lang="nb-NO" dirty="0" smtClean="0">
                <a:solidFill>
                  <a:schemeClr val="tx1"/>
                </a:solidFill>
              </a:rPr>
              <a:t>Bærekraftig utvikling</a:t>
            </a:r>
          </a:p>
          <a:p>
            <a:pPr marL="0" lvl="0" indent="0">
              <a:lnSpc>
                <a:spcPct val="107000"/>
              </a:lnSpc>
              <a:spcAft>
                <a:spcPts val="800"/>
              </a:spcAft>
              <a:buNone/>
              <a:tabLst>
                <a:tab pos="457200" algn="l"/>
              </a:tabLst>
            </a:pPr>
            <a:r>
              <a:rPr lang="nb-NO" sz="2400"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I </a:t>
            </a:r>
            <a:r>
              <a:rPr lang="nb-NO" sz="2400" dirty="0">
                <a:solidFill>
                  <a:schemeClr val="tx1"/>
                </a:solidFill>
                <a:latin typeface="Calibri" panose="020F0502020204030204" pitchFamily="34" charset="0"/>
                <a:ea typeface="Calibri" panose="020F0502020204030204" pitchFamily="34" charset="0"/>
                <a:cs typeface="Times New Roman" panose="02020603050405020304" pitchFamily="18" charset="0"/>
              </a:rPr>
              <a:t>naturfag handler det tverrfaglige temaet bærekraftig utvikling om at elevene skal </a:t>
            </a:r>
            <a:r>
              <a:rPr lang="nb-NO" sz="2400" dirty="0">
                <a:solidFill>
                  <a:schemeClr val="tx1"/>
                </a:solidFill>
                <a:highlight>
                  <a:srgbClr val="FFFF00"/>
                </a:highlight>
                <a:latin typeface="Calibri" panose="020F0502020204030204" pitchFamily="34" charset="0"/>
                <a:ea typeface="Calibri" panose="020F0502020204030204" pitchFamily="34" charset="0"/>
                <a:cs typeface="Times New Roman" panose="02020603050405020304" pitchFamily="18" charset="0"/>
              </a:rPr>
              <a:t>få kompetanse til å gjøre miljøbevisste valg og handlinger, og se disse i sammenheng med lokale og globale miljø- og klimautfordringer. Kunnskap om sammenhenger i naturen er nødvendig for å forstå hvordan vi mennesker er med på å påvirke den.</a:t>
            </a:r>
            <a:r>
              <a:rPr lang="nb-NO" sz="2400" dirty="0">
                <a:solidFill>
                  <a:schemeClr val="tx1"/>
                </a:solidFill>
                <a:latin typeface="Calibri" panose="020F0502020204030204" pitchFamily="34" charset="0"/>
                <a:ea typeface="Calibri" panose="020F0502020204030204" pitchFamily="34" charset="0"/>
                <a:cs typeface="Times New Roman" panose="02020603050405020304" pitchFamily="18" charset="0"/>
              </a:rPr>
              <a:t> Naturfaglig kompetanse kan bidra til at vi finner løsninger for å begrense klimautfordringene, bevare biologisk mangfold og forvalte jordas naturressurser på en bærekraftig måte. </a:t>
            </a:r>
            <a:endParaRPr lang="nb-NO" sz="16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b-NO" dirty="0" smtClean="0"/>
          </a:p>
        </p:txBody>
      </p:sp>
      <p:pic>
        <p:nvPicPr>
          <p:cNvPr id="6" name="Bilde 5"/>
          <p:cNvPicPr>
            <a:picLocks noChangeAspect="1"/>
          </p:cNvPicPr>
          <p:nvPr/>
        </p:nvPicPr>
        <p:blipFill>
          <a:blip r:embed="rId4"/>
          <a:stretch>
            <a:fillRect/>
          </a:stretch>
        </p:blipFill>
        <p:spPr>
          <a:xfrm>
            <a:off x="8328248" y="240482"/>
            <a:ext cx="3516854" cy="1332750"/>
          </a:xfrm>
          <a:prstGeom prst="rect">
            <a:avLst/>
          </a:prstGeom>
        </p:spPr>
      </p:pic>
      <p:sp>
        <p:nvSpPr>
          <p:cNvPr id="4" name="Bildeforklaring formet som et avrundet rektangel 3"/>
          <p:cNvSpPr/>
          <p:nvPr/>
        </p:nvSpPr>
        <p:spPr>
          <a:xfrm>
            <a:off x="5909084" y="5085184"/>
            <a:ext cx="4838328" cy="1512168"/>
          </a:xfrm>
          <a:prstGeom prst="wedgeRoundRectCallout">
            <a:avLst>
              <a:gd name="adj1" fmla="val -25194"/>
              <a:gd name="adj2" fmla="val -140173"/>
              <a:gd name="adj3" fmla="val 16667"/>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nb-NO" dirty="0" smtClean="0"/>
              <a:t>Hvilke kompetansemål i naturfag kan støtte </a:t>
            </a:r>
            <a:r>
              <a:rPr lang="nb-NO" b="1" dirty="0" smtClean="0"/>
              <a:t>direkte</a:t>
            </a:r>
            <a:r>
              <a:rPr lang="nb-NO" dirty="0" smtClean="0"/>
              <a:t> opp under dette? I eksemplet på neste side ser vi på kompetansemålene etter 7. trinn.</a:t>
            </a:r>
            <a:endParaRPr lang="nb-NO" dirty="0"/>
          </a:p>
        </p:txBody>
      </p:sp>
      <p:pic>
        <p:nvPicPr>
          <p:cNvPr id="5" name="Analyse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09084" y="1419397"/>
            <a:ext cx="609600" cy="609600"/>
          </a:xfrm>
          <a:prstGeom prst="rect">
            <a:avLst/>
          </a:prstGeom>
        </p:spPr>
      </p:pic>
    </p:spTree>
    <p:extLst>
      <p:ext uri="{BB962C8B-B14F-4D97-AF65-F5344CB8AC3E}">
        <p14:creationId xmlns:p14="http://schemas.microsoft.com/office/powerpoint/2010/main" val="2164886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39361" fill="hold"/>
                                        <p:tgtEl>
                                          <p:spTgt spid="5"/>
                                        </p:tgtEl>
                                      </p:cBhvr>
                                    </p:cmd>
                                  </p:childTnLst>
                                </p:cTn>
                              </p:par>
                            </p:childTnLst>
                          </p:cTn>
                        </p:par>
                      </p:childTnLst>
                    </p:cTn>
                  </p:par>
                </p:childTnLst>
              </p:cTn>
              <p:nextCondLst>
                <p:cond evt="onClick" delay="0">
                  <p:tgtEl>
                    <p:spTgt spid="5"/>
                  </p:tgtEl>
                </p:cond>
              </p:nextCondLst>
            </p:seq>
            <p:audio>
              <p:cMediaNode vol="80000">
                <p:cTn id="23" fill="hold" display="0">
                  <p:stCondLst>
                    <p:cond delay="indefinite"/>
                  </p:stCondLst>
                  <p:endCondLst>
                    <p:cond evt="onStopAudio" delay="0">
                      <p:tgtEl>
                        <p:sldTgt/>
                      </p:tgtEl>
                    </p:cond>
                  </p:endCondLst>
                </p:cTn>
                <p:tgtEl>
                  <p:spTgt spid="5"/>
                </p:tgtEl>
              </p:cMediaNode>
            </p:audio>
          </p:childTnLst>
        </p:cTn>
      </p:par>
    </p:tnLst>
    <p:bldLst>
      <p:bldP spid="3" grpId="0" build="p" animBg="1"/>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pPr algn="l"/>
            <a:r>
              <a:rPr lang="nb-NO" dirty="0"/>
              <a:t>A</a:t>
            </a:r>
            <a:r>
              <a:rPr lang="nb-NO" dirty="0" smtClean="0"/>
              <a:t>nalyse (naturfag)</a:t>
            </a:r>
            <a:br>
              <a:rPr lang="nb-NO" dirty="0" smtClean="0"/>
            </a:br>
            <a:r>
              <a:rPr lang="nb-NO" sz="3100" dirty="0"/>
              <a:t>(NAT01-04)</a:t>
            </a:r>
          </a:p>
        </p:txBody>
      </p:sp>
      <p:sp>
        <p:nvSpPr>
          <p:cNvPr id="4" name="Plassholder for innhold 3"/>
          <p:cNvSpPr>
            <a:spLocks noGrp="1"/>
          </p:cNvSpPr>
          <p:nvPr>
            <p:ph idx="1"/>
          </p:nvPr>
        </p:nvSpPr>
        <p:spPr>
          <a:xfrm>
            <a:off x="609600" y="1412776"/>
            <a:ext cx="10972800" cy="532655"/>
          </a:xfrm>
        </p:spPr>
        <p:txBody>
          <a:bodyPr>
            <a:normAutofit/>
          </a:bodyPr>
          <a:lstStyle/>
          <a:p>
            <a:pPr marL="0" indent="0">
              <a:buNone/>
            </a:pPr>
            <a:r>
              <a:rPr lang="nb-NO" sz="2000" dirty="0" smtClean="0">
                <a:solidFill>
                  <a:schemeClr val="tx1"/>
                </a:solidFill>
              </a:rPr>
              <a:t>Kompetansemål etter 7. trinn</a:t>
            </a:r>
            <a:endParaRPr lang="nb-NO" sz="2000" dirty="0">
              <a:solidFill>
                <a:schemeClr val="tx1"/>
              </a:solidFill>
            </a:endParaRPr>
          </a:p>
        </p:txBody>
      </p:sp>
      <p:sp>
        <p:nvSpPr>
          <p:cNvPr id="5" name="Plassholder for innhold 2"/>
          <p:cNvSpPr txBox="1">
            <a:spLocks/>
          </p:cNvSpPr>
          <p:nvPr/>
        </p:nvSpPr>
        <p:spPr>
          <a:xfrm>
            <a:off x="609600" y="1772816"/>
            <a:ext cx="10972800" cy="4525963"/>
          </a:xfrm>
          <a:prstGeom prst="rect">
            <a:avLst/>
          </a:prstGeom>
          <a:solidFill>
            <a:schemeClr val="bg1"/>
          </a:solidFill>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bg1">
                    <a:lumMod val="50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bg1">
                    <a:lumMod val="50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bg1">
                    <a:lumMod val="50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lumMod val="50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lumMod val="50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b-NO" sz="1200" dirty="0" smtClean="0">
                <a:solidFill>
                  <a:schemeClr val="tx1"/>
                </a:solidFill>
              </a:rPr>
              <a:t>Mål for opplæringen er at eleven skal kunne </a:t>
            </a:r>
          </a:p>
          <a:p>
            <a:r>
              <a:rPr lang="nb-NO" sz="1200" dirty="0" smtClean="0">
                <a:solidFill>
                  <a:schemeClr val="tx1"/>
                </a:solidFill>
              </a:rPr>
              <a:t>stille spørsmål og lage hypoteser om naturfaglige fenomener, identifisere variabler og samle data for å finne svar </a:t>
            </a:r>
          </a:p>
          <a:p>
            <a:r>
              <a:rPr lang="nb-NO" sz="1200" dirty="0" smtClean="0">
                <a:solidFill>
                  <a:schemeClr val="tx1"/>
                </a:solidFill>
              </a:rPr>
              <a:t>skille mellom observasjoner og slutninger, organisere data, bruke årsak-virkning-argumenter, trekke slutninger, vurdere feilkilder og presentere funn </a:t>
            </a:r>
          </a:p>
          <a:p>
            <a:r>
              <a:rPr lang="nb-NO" sz="1200" dirty="0" smtClean="0">
                <a:solidFill>
                  <a:schemeClr val="tx1"/>
                </a:solidFill>
              </a:rPr>
              <a:t>bruke og vurdere modeller som representerer fenomener man ikke kan observere direkte, og gjøre rede for hvorfor det brukes modeller i naturfag </a:t>
            </a:r>
          </a:p>
          <a:p>
            <a:r>
              <a:rPr lang="nb-NO" sz="1200" dirty="0" smtClean="0">
                <a:solidFill>
                  <a:schemeClr val="tx1"/>
                </a:solidFill>
              </a:rPr>
              <a:t>lese og forstå faremerking og reflektere over hensikten med disse </a:t>
            </a:r>
          </a:p>
          <a:p>
            <a:r>
              <a:rPr lang="nb-NO" sz="1200" dirty="0" smtClean="0">
                <a:solidFill>
                  <a:schemeClr val="tx1"/>
                </a:solidFill>
              </a:rPr>
              <a:t>gi eksempler på hvordan naturvitenskapelig kunnskap er utviklet og utvikler seg </a:t>
            </a:r>
          </a:p>
          <a:p>
            <a:r>
              <a:rPr lang="nb-NO" sz="1200" dirty="0" smtClean="0">
                <a:solidFill>
                  <a:schemeClr val="tx1"/>
                </a:solidFill>
              </a:rPr>
              <a:t>gi eksempler på hvordan tradisjonell kunnskap har bidratt og bidrar til naturvitenskapelig kunnskap </a:t>
            </a:r>
          </a:p>
          <a:p>
            <a:r>
              <a:rPr lang="nb-NO" sz="1200" dirty="0" smtClean="0">
                <a:solidFill>
                  <a:schemeClr val="tx1"/>
                </a:solidFill>
              </a:rPr>
              <a:t>utforske, lage og programmere teknologiske systemer som består av deler som virker sammen </a:t>
            </a:r>
          </a:p>
          <a:p>
            <a:r>
              <a:rPr lang="nb-NO" sz="1200" dirty="0" smtClean="0">
                <a:solidFill>
                  <a:schemeClr val="tx1"/>
                </a:solidFill>
              </a:rPr>
              <a:t>designe og lage et produkt basert på brukerbehov </a:t>
            </a:r>
          </a:p>
          <a:p>
            <a:r>
              <a:rPr lang="nb-NO" sz="1200" dirty="0" smtClean="0">
                <a:solidFill>
                  <a:schemeClr val="tx1"/>
                </a:solidFill>
              </a:rPr>
              <a:t>reflektere over hvordan teknologi kan løse utfordringer, skape muligheter og føre til nye dilemmaer </a:t>
            </a:r>
          </a:p>
          <a:p>
            <a:r>
              <a:rPr lang="nb-NO" sz="1200" dirty="0" smtClean="0">
                <a:solidFill>
                  <a:schemeClr val="tx1"/>
                </a:solidFill>
              </a:rPr>
              <a:t>utforske faseoverganger og kjemiske reaksjoner og beskrive hva som kjennetegner dem </a:t>
            </a:r>
          </a:p>
          <a:p>
            <a:r>
              <a:rPr lang="nb-NO" sz="1200" dirty="0" smtClean="0">
                <a:solidFill>
                  <a:schemeClr val="tx1"/>
                </a:solidFill>
              </a:rPr>
              <a:t>bruke partikkelmodellen til å forklare faseoverganger og egenskapene til faste stoffer, væsker og gasser </a:t>
            </a:r>
          </a:p>
          <a:p>
            <a:r>
              <a:rPr lang="nb-NO" sz="1200" dirty="0" smtClean="0">
                <a:solidFill>
                  <a:schemeClr val="tx1"/>
                </a:solidFill>
              </a:rPr>
              <a:t>utforske elektriske og magnetiske krefter gjennom forsøk og samtale om hvordan vi utnytter elektrisk energi i dagliglivet </a:t>
            </a:r>
          </a:p>
          <a:p>
            <a:r>
              <a:rPr lang="nb-NO" sz="1200" dirty="0" smtClean="0">
                <a:solidFill>
                  <a:schemeClr val="tx1"/>
                </a:solidFill>
              </a:rPr>
              <a:t>gjøre rede </a:t>
            </a:r>
            <a:r>
              <a:rPr lang="nb-NO" sz="1200" smtClean="0">
                <a:solidFill>
                  <a:schemeClr val="tx1"/>
                </a:solidFill>
              </a:rPr>
              <a:t>for hvordan organismer kan deles inn i hovedgrupper, og gi eksempler på ulike organismers særtrekk </a:t>
            </a:r>
          </a:p>
          <a:p>
            <a:r>
              <a:rPr lang="nb-NO" sz="1200" smtClean="0">
                <a:solidFill>
                  <a:schemeClr val="tx1"/>
                </a:solidFill>
              </a:rPr>
              <a:t>gjøre rede for betydningen av biologisk mangfold og gjennomføre tiltak for å bevare det biologiske mangfoldet i nærmiljøet </a:t>
            </a:r>
          </a:p>
          <a:p>
            <a:r>
              <a:rPr lang="nb-NO" sz="1200" smtClean="0">
                <a:solidFill>
                  <a:schemeClr val="tx1"/>
                </a:solidFill>
              </a:rPr>
              <a:t>foreslå </a:t>
            </a:r>
            <a:r>
              <a:rPr lang="nb-NO" sz="1200" dirty="0" smtClean="0">
                <a:solidFill>
                  <a:schemeClr val="tx1"/>
                </a:solidFill>
              </a:rPr>
              <a:t>tiltak for å bevare det biologiske mangfoldet i nordområdene og gi eksempler på betydningen av tradisjonell kunnskap i naturforvaltning </a:t>
            </a:r>
          </a:p>
          <a:p>
            <a:r>
              <a:rPr lang="nb-NO" sz="1200" dirty="0" smtClean="0">
                <a:solidFill>
                  <a:schemeClr val="tx1"/>
                </a:solidFill>
              </a:rPr>
              <a:t>utforske og beskrive ulike næringsnett og bruke dette til å diskutere samspill i naturen </a:t>
            </a:r>
          </a:p>
          <a:p>
            <a:r>
              <a:rPr lang="nb-NO" sz="1200" dirty="0" smtClean="0">
                <a:solidFill>
                  <a:schemeClr val="tx1"/>
                </a:solidFill>
              </a:rPr>
              <a:t>beskrive og visualisere hvordan døgn, månefaser og årstider oppstår, og samtale om hvordan dette påvirker livet på jorda </a:t>
            </a:r>
          </a:p>
          <a:p>
            <a:r>
              <a:rPr lang="nb-NO" sz="1200" dirty="0" smtClean="0">
                <a:solidFill>
                  <a:schemeClr val="tx1"/>
                </a:solidFill>
              </a:rPr>
              <a:t>gjøre rede for jordas forutsetninger for liv og sammenligne med andre himmellegemer i universet </a:t>
            </a:r>
          </a:p>
          <a:p>
            <a:r>
              <a:rPr lang="nb-NO" sz="1200" dirty="0" smtClean="0">
                <a:solidFill>
                  <a:schemeClr val="tx1"/>
                </a:solidFill>
              </a:rPr>
              <a:t>gjøre rede for hvordan det geologiske kretsløpet, platetektonikk og ytre krefter er med på å forme og endre ulike landskap </a:t>
            </a:r>
          </a:p>
          <a:p>
            <a:r>
              <a:rPr lang="nb-NO" sz="1200" dirty="0" smtClean="0">
                <a:solidFill>
                  <a:schemeClr val="tx1"/>
                </a:solidFill>
              </a:rPr>
              <a:t>gjøre rede for fysiske og psykiske forandringer i puberteten og samtale om hvordan dette kan påvirke følelser, handlinger og seksualitet </a:t>
            </a:r>
          </a:p>
          <a:p>
            <a:r>
              <a:rPr lang="nb-NO" sz="1200" dirty="0" smtClean="0">
                <a:solidFill>
                  <a:schemeClr val="tx1"/>
                </a:solidFill>
              </a:rPr>
              <a:t>gjøre rede for noen av kroppens organsystemer og beskrive hvordan systemene virker sammen</a:t>
            </a:r>
          </a:p>
          <a:p>
            <a:endParaRPr lang="nb-NO" dirty="0"/>
          </a:p>
        </p:txBody>
      </p:sp>
      <p:pic>
        <p:nvPicPr>
          <p:cNvPr id="6" name="Bilde 5"/>
          <p:cNvPicPr>
            <a:picLocks noChangeAspect="1"/>
          </p:cNvPicPr>
          <p:nvPr/>
        </p:nvPicPr>
        <p:blipFill>
          <a:blip r:embed="rId4"/>
          <a:stretch>
            <a:fillRect/>
          </a:stretch>
        </p:blipFill>
        <p:spPr>
          <a:xfrm>
            <a:off x="8328248" y="240482"/>
            <a:ext cx="3516854" cy="1332750"/>
          </a:xfrm>
          <a:prstGeom prst="rect">
            <a:avLst/>
          </a:prstGeom>
        </p:spPr>
      </p:pic>
      <p:sp>
        <p:nvSpPr>
          <p:cNvPr id="3" name="Rektangel 2"/>
          <p:cNvSpPr/>
          <p:nvPr/>
        </p:nvSpPr>
        <p:spPr>
          <a:xfrm>
            <a:off x="969640" y="4844542"/>
            <a:ext cx="11895112" cy="312650"/>
          </a:xfrm>
          <a:prstGeom prst="rect">
            <a:avLst/>
          </a:prstGeom>
        </p:spPr>
        <p:txBody>
          <a:bodyPr wrap="square">
            <a:spAutoFit/>
          </a:bodyPr>
          <a:lstStyle/>
          <a:p>
            <a:pPr>
              <a:lnSpc>
                <a:spcPct val="107000"/>
              </a:lnSpc>
              <a:spcAft>
                <a:spcPts val="800"/>
              </a:spcAft>
            </a:pPr>
            <a:r>
              <a:rPr lang="nb-NO" sz="1400" dirty="0" smtClean="0">
                <a:highlight>
                  <a:srgbClr val="FFFF00"/>
                </a:highlight>
                <a:latin typeface="Calibri" panose="020F0502020204030204" pitchFamily="34" charset="0"/>
                <a:ea typeface="Calibri" panose="020F0502020204030204" pitchFamily="34" charset="0"/>
                <a:cs typeface="Times New Roman" panose="02020603050405020304" pitchFamily="18" charset="0"/>
              </a:rPr>
              <a:t>gjøre rede for betydningen av biologisk mangfold og gjennomføre tiltak for å bevare det biologiske mangfoldet i nærmiljøet</a:t>
            </a:r>
            <a:r>
              <a:rPr lang="nb-NO" sz="1400" dirty="0" smtClean="0">
                <a:latin typeface="Calibri" panose="020F0502020204030204" pitchFamily="34" charset="0"/>
                <a:ea typeface="Calibri" panose="020F0502020204030204" pitchFamily="34" charset="0"/>
                <a:cs typeface="Times New Roman" panose="02020603050405020304" pitchFamily="18" charset="0"/>
              </a:rPr>
              <a:t> </a:t>
            </a:r>
            <a:endParaRPr lang="nb-NO"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ktangel 6"/>
          <p:cNvSpPr/>
          <p:nvPr/>
        </p:nvSpPr>
        <p:spPr>
          <a:xfrm>
            <a:off x="940183" y="5062852"/>
            <a:ext cx="7800528" cy="307777"/>
          </a:xfrm>
          <a:prstGeom prst="rect">
            <a:avLst/>
          </a:prstGeom>
        </p:spPr>
        <p:txBody>
          <a:bodyPr wrap="square">
            <a:spAutoFit/>
          </a:bodyPr>
          <a:lstStyle/>
          <a:p>
            <a:r>
              <a:rPr lang="nb-NO" sz="1400" dirty="0">
                <a:highlight>
                  <a:srgbClr val="FFFF00"/>
                </a:highlight>
                <a:latin typeface="Calibri" panose="020F0502020204030204" pitchFamily="34" charset="0"/>
                <a:ea typeface="Calibri" panose="020F0502020204030204" pitchFamily="34" charset="0"/>
                <a:cs typeface="Times New Roman" panose="02020603050405020304" pitchFamily="18" charset="0"/>
              </a:rPr>
              <a:t>foreslå tiltak for å bevare det biologiske mangfoldet i nordområdene</a:t>
            </a:r>
            <a:r>
              <a:rPr lang="nb-NO" sz="1400" dirty="0">
                <a:latin typeface="Calibri" panose="020F0502020204030204" pitchFamily="34" charset="0"/>
                <a:ea typeface="Calibri" panose="020F0502020204030204" pitchFamily="34" charset="0"/>
                <a:cs typeface="Times New Roman" panose="02020603050405020304" pitchFamily="18" charset="0"/>
              </a:rPr>
              <a:t> </a:t>
            </a:r>
            <a:endParaRPr lang="nb-NO" sz="1400" dirty="0"/>
          </a:p>
        </p:txBody>
      </p:sp>
      <p:sp>
        <p:nvSpPr>
          <p:cNvPr id="8" name="Rektangel 7"/>
          <p:cNvSpPr/>
          <p:nvPr/>
        </p:nvSpPr>
        <p:spPr>
          <a:xfrm>
            <a:off x="969640" y="5262436"/>
            <a:ext cx="8160568" cy="307777"/>
          </a:xfrm>
          <a:prstGeom prst="rect">
            <a:avLst/>
          </a:prstGeom>
        </p:spPr>
        <p:txBody>
          <a:bodyPr wrap="square">
            <a:spAutoFit/>
          </a:bodyPr>
          <a:lstStyle/>
          <a:p>
            <a:r>
              <a:rPr lang="nb-NO" sz="1400" dirty="0">
                <a:highlight>
                  <a:srgbClr val="FFFF00"/>
                </a:highlight>
                <a:latin typeface="Calibri" panose="020F0502020204030204" pitchFamily="34" charset="0"/>
                <a:ea typeface="Calibri" panose="020F0502020204030204" pitchFamily="34" charset="0"/>
                <a:cs typeface="Times New Roman" panose="02020603050405020304" pitchFamily="18" charset="0"/>
              </a:rPr>
              <a:t>utforske og beskrive ulike næringsnett og bruke dette til å diskutere samspill i naturen</a:t>
            </a:r>
            <a:endParaRPr lang="nb-NO" sz="1400" dirty="0"/>
          </a:p>
        </p:txBody>
      </p:sp>
      <p:pic>
        <p:nvPicPr>
          <p:cNvPr id="9" name="Analyse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65125"/>
            <a:ext cx="609600" cy="609600"/>
          </a:xfrm>
          <a:prstGeom prst="rect">
            <a:avLst/>
          </a:prstGeom>
        </p:spPr>
      </p:pic>
    </p:spTree>
    <p:extLst>
      <p:ext uri="{BB962C8B-B14F-4D97-AF65-F5344CB8AC3E}">
        <p14:creationId xmlns:p14="http://schemas.microsoft.com/office/powerpoint/2010/main" val="1682094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46154" fill="hold"/>
                                        <p:tgtEl>
                                          <p:spTgt spid="9"/>
                                        </p:tgtEl>
                                      </p:cBhvr>
                                    </p:cmd>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9"/>
                </p:tgtEl>
              </p:cMediaNode>
            </p:audio>
          </p:childTnLst>
        </p:cTn>
      </p:par>
    </p:tnLst>
    <p:bldLst>
      <p:bldP spid="5" grpId="0" animBg="1"/>
      <p:bldP spid="3" grpId="0"/>
      <p:bldP spid="7"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 y="92076"/>
            <a:ext cx="11207931" cy="1325563"/>
          </a:xfrm>
        </p:spPr>
        <p:txBody>
          <a:bodyPr/>
          <a:lstStyle/>
          <a:p>
            <a:r>
              <a:rPr lang="nb-NO" dirty="0" smtClean="0"/>
              <a:t>Bærekraftig utvikling – </a:t>
            </a:r>
            <a:r>
              <a:rPr lang="nb-NO" sz="3200" dirty="0" smtClean="0"/>
              <a:t>et av de tverrfaglige temaene</a:t>
            </a:r>
            <a:endParaRPr lang="nb-NO" sz="3200" dirty="0"/>
          </a:p>
        </p:txBody>
      </p:sp>
      <p:sp>
        <p:nvSpPr>
          <p:cNvPr id="4" name="Rektangel 3"/>
          <p:cNvSpPr/>
          <p:nvPr/>
        </p:nvSpPr>
        <p:spPr>
          <a:xfrm>
            <a:off x="152400" y="1486815"/>
            <a:ext cx="4572000" cy="923330"/>
          </a:xfrm>
          <a:prstGeom prst="rect">
            <a:avLst/>
          </a:prstGeom>
        </p:spPr>
        <p:txBody>
          <a:bodyPr>
            <a:spAutoFit/>
          </a:bodyPr>
          <a:lstStyle/>
          <a:p>
            <a:pPr marL="285750" indent="-285750">
              <a:buFont typeface="Arial" panose="020B0604020202020204" pitchFamily="34" charset="0"/>
              <a:buChar char="•"/>
            </a:pPr>
            <a:r>
              <a:rPr lang="nb-NO" dirty="0"/>
              <a:t>G</a:t>
            </a:r>
            <a:r>
              <a:rPr lang="nb-NO" dirty="0" smtClean="0"/>
              <a:t>jøre </a:t>
            </a:r>
            <a:r>
              <a:rPr lang="nb-NO" dirty="0"/>
              <a:t>rede for betydningen av biologisk mangfold og gjennomføre tiltak for å bevare det biologiske mangfoldet i nærmiljøet </a:t>
            </a:r>
          </a:p>
        </p:txBody>
      </p:sp>
      <p:sp>
        <p:nvSpPr>
          <p:cNvPr id="5" name="TekstSylinder 4"/>
          <p:cNvSpPr txBox="1"/>
          <p:nvPr/>
        </p:nvSpPr>
        <p:spPr>
          <a:xfrm>
            <a:off x="326003" y="1048307"/>
            <a:ext cx="3705694" cy="369332"/>
          </a:xfrm>
          <a:prstGeom prst="rect">
            <a:avLst/>
          </a:prstGeom>
          <a:noFill/>
        </p:spPr>
        <p:txBody>
          <a:bodyPr wrap="none" rtlCol="0">
            <a:spAutoFit/>
          </a:bodyPr>
          <a:lstStyle/>
          <a:p>
            <a:r>
              <a:rPr lang="nb-NO" dirty="0"/>
              <a:t>Eksempel fra </a:t>
            </a:r>
            <a:r>
              <a:rPr lang="nb-NO" dirty="0" smtClean="0"/>
              <a:t>naturfag mellomtrinnet</a:t>
            </a:r>
            <a:r>
              <a:rPr lang="nb-NO" dirty="0"/>
              <a:t>:</a:t>
            </a:r>
          </a:p>
        </p:txBody>
      </p:sp>
      <p:pic>
        <p:nvPicPr>
          <p:cNvPr id="2050" name="Picture 2" descr="https://www.natursekken.no/aim/naturfag/files/3/1/0/a76078eb3bb30fb75ef5de3a7b8a6565f10bb90e18/310a76078eb3bb30fb75ef5de3a7b8a6565f10bb90e18.png/Crop/Scale?Crop:geometry=615x871%2b0%2b0&amp;Scale:geometry=%3E800x800"/>
          <p:cNvPicPr>
            <a:picLocks noChangeAspect="1" noChangeArrowheads="1"/>
          </p:cNvPicPr>
          <p:nvPr/>
        </p:nvPicPr>
        <p:blipFill rotWithShape="1">
          <a:blip r:embed="rId4">
            <a:extLst>
              <a:ext uri="{28A0092B-C50C-407E-A947-70E740481C1C}">
                <a14:useLocalDpi xmlns:a14="http://schemas.microsoft.com/office/drawing/2010/main" val="0"/>
              </a:ext>
            </a:extLst>
          </a:blip>
          <a:srcRect b="73259"/>
          <a:stretch/>
        </p:blipFill>
        <p:spPr bwMode="auto">
          <a:xfrm>
            <a:off x="86892" y="2479321"/>
            <a:ext cx="4183915" cy="158417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www.natursekken.no/aim/naturfag/files/2/3/b/a4506cd34a9e671d3622c84942c8c565f0ae790aa3/23ba4506cd34a9e671d3622c84942c8c565f0ae790aa3.jpg/Scale?geometry=%3E700x45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83293" y="2939582"/>
            <a:ext cx="2660046" cy="354148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www.natursekken.no/aim/naturfag/files/1/b/1/cf5c8ee78c53cc8ea4bde46039689565f0ad3e1beb/1b1cf5c8ee78c53cc8ea4bde46039689565f0ad3e1beb.jpg/Scale?geometry=%3E700x45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9910" y="3635042"/>
            <a:ext cx="2238517" cy="2980274"/>
          </a:xfrm>
          <a:prstGeom prst="rect">
            <a:avLst/>
          </a:prstGeom>
          <a:noFill/>
          <a:extLst>
            <a:ext uri="{909E8E84-426E-40DD-AFC4-6F175D3DCCD1}">
              <a14:hiddenFill xmlns:a14="http://schemas.microsoft.com/office/drawing/2010/main">
                <a:solidFill>
                  <a:srgbClr val="FFFFFF"/>
                </a:solidFill>
              </a14:hiddenFill>
            </a:ext>
          </a:extLst>
        </p:spPr>
      </p:pic>
      <p:sp>
        <p:nvSpPr>
          <p:cNvPr id="3" name="TekstSylinder 2"/>
          <p:cNvSpPr txBox="1"/>
          <p:nvPr/>
        </p:nvSpPr>
        <p:spPr>
          <a:xfrm>
            <a:off x="4724400" y="1390060"/>
            <a:ext cx="7413874" cy="923330"/>
          </a:xfrm>
          <a:prstGeom prst="rect">
            <a:avLst/>
          </a:prstGeom>
          <a:noFill/>
        </p:spPr>
        <p:txBody>
          <a:bodyPr wrap="square" rtlCol="0">
            <a:spAutoFit/>
          </a:bodyPr>
          <a:lstStyle/>
          <a:p>
            <a:pPr marL="285750" indent="-285750">
              <a:buFont typeface="Arial" panose="020B0604020202020204" pitchFamily="34" charset="0"/>
              <a:buChar char="•"/>
            </a:pPr>
            <a:r>
              <a:rPr lang="nn-NO" dirty="0" smtClean="0"/>
              <a:t>Utforske og</a:t>
            </a:r>
            <a:r>
              <a:rPr lang="nn-NO" dirty="0"/>
              <a:t> </a:t>
            </a:r>
            <a:r>
              <a:rPr lang="nn-NO" dirty="0" smtClean="0"/>
              <a:t>presentere ei </a:t>
            </a:r>
            <a:r>
              <a:rPr lang="nn-NO" dirty="0"/>
              <a:t>global utfordring ved berekraftig utvikling og kva for konsekvensar ho kan ha, og </a:t>
            </a:r>
            <a:r>
              <a:rPr lang="nn-NO" dirty="0" smtClean="0"/>
              <a:t>utvikle forslag </a:t>
            </a:r>
            <a:r>
              <a:rPr lang="nn-NO" dirty="0"/>
              <a:t>til korleis ein kan vere med på å motverke utfordringa og korleis samarbeid mellom land kan bidra</a:t>
            </a:r>
            <a:endParaRPr lang="nb-NO" dirty="0"/>
          </a:p>
        </p:txBody>
      </p:sp>
      <p:pic>
        <p:nvPicPr>
          <p:cNvPr id="10" name="Bilde 9"/>
          <p:cNvPicPr>
            <a:picLocks noChangeAspect="1"/>
          </p:cNvPicPr>
          <p:nvPr/>
        </p:nvPicPr>
        <p:blipFill>
          <a:blip r:embed="rId7"/>
          <a:stretch>
            <a:fillRect/>
          </a:stretch>
        </p:blipFill>
        <p:spPr>
          <a:xfrm>
            <a:off x="6611916" y="2939582"/>
            <a:ext cx="5498759" cy="2839734"/>
          </a:xfrm>
          <a:prstGeom prst="rect">
            <a:avLst/>
          </a:prstGeom>
        </p:spPr>
      </p:pic>
      <p:sp>
        <p:nvSpPr>
          <p:cNvPr id="11" name="TekstSylinder 10"/>
          <p:cNvSpPr txBox="1"/>
          <p:nvPr/>
        </p:nvSpPr>
        <p:spPr>
          <a:xfrm>
            <a:off x="5257800" y="1022132"/>
            <a:ext cx="4103496" cy="369332"/>
          </a:xfrm>
          <a:prstGeom prst="rect">
            <a:avLst/>
          </a:prstGeom>
          <a:noFill/>
        </p:spPr>
        <p:txBody>
          <a:bodyPr wrap="none" rtlCol="0">
            <a:spAutoFit/>
          </a:bodyPr>
          <a:lstStyle/>
          <a:p>
            <a:r>
              <a:rPr lang="nb-NO" dirty="0"/>
              <a:t>Eksempel fra </a:t>
            </a:r>
            <a:r>
              <a:rPr lang="nb-NO" dirty="0" smtClean="0"/>
              <a:t>samfunnsfag mellomtrinnet</a:t>
            </a:r>
            <a:r>
              <a:rPr lang="nb-NO" dirty="0"/>
              <a:t>:</a:t>
            </a:r>
          </a:p>
        </p:txBody>
      </p:sp>
      <p:pic>
        <p:nvPicPr>
          <p:cNvPr id="6" name="Analyse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266219" y="162564"/>
            <a:ext cx="609600" cy="609600"/>
          </a:xfrm>
          <a:prstGeom prst="rect">
            <a:avLst/>
          </a:prstGeom>
        </p:spPr>
      </p:pic>
    </p:spTree>
    <p:extLst>
      <p:ext uri="{BB962C8B-B14F-4D97-AF65-F5344CB8AC3E}">
        <p14:creationId xmlns:p14="http://schemas.microsoft.com/office/powerpoint/2010/main" val="549284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636"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naturfag.no/aim/naturfag/files/2/b/4/ca434e95e2cd1141599eb40adef225549da8501e98/2b4ca434e95e2cd1141599eb40adef225549da8501e98.jpg/Crop/Scale?Crop:geometry=2480x3513%2b0%2b0&amp;Scale:geometry=%3E800x8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8140" y="1823021"/>
            <a:ext cx="3477417" cy="491507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www.naturfag.no/aim/naturfag/files/c/b/0/0d4fba2fc0160edfde28a322fb73b5046578c01d32/cb00d4fba2fc0160edfde28a322fb73b5046578c01d32.png/Scale?geometry=%3E800x80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367" y="4033419"/>
            <a:ext cx="2009340" cy="249289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s://www.natursekken.no/aim/naturfag/files/6/5/f/fc4685a93ac102a63022dd602b1af54c79e7678a47/65ffc4685a93ac102a63022dd602b1af54c79e7678a47.jpg/Crop/Scale?Crop:geometry=4272x2845%2b0%2b0&amp;Scale:geometry=%3E800x80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0511" y="1177320"/>
            <a:ext cx="4128393" cy="2750542"/>
          </a:xfrm>
          <a:prstGeom prst="rect">
            <a:avLst/>
          </a:prstGeom>
          <a:noFill/>
          <a:extLst>
            <a:ext uri="{909E8E84-426E-40DD-AFC4-6F175D3DCCD1}">
              <a14:hiddenFill xmlns:a14="http://schemas.microsoft.com/office/drawing/2010/main">
                <a:solidFill>
                  <a:srgbClr val="FFFFFF"/>
                </a:solidFill>
              </a14:hiddenFill>
            </a:ext>
          </a:extLst>
        </p:spPr>
      </p:pic>
      <p:sp>
        <p:nvSpPr>
          <p:cNvPr id="8" name="Tittel 1"/>
          <p:cNvSpPr txBox="1">
            <a:spLocks/>
          </p:cNvSpPr>
          <p:nvPr/>
        </p:nvSpPr>
        <p:spPr>
          <a:xfrm>
            <a:off x="0" y="55743"/>
            <a:ext cx="6727371" cy="1143000"/>
          </a:xfrm>
          <a:prstGeom prst="rect">
            <a:avLst/>
          </a:prstGeom>
        </p:spPr>
        <p:txBody>
          <a:bodyPr vert="horz" lIns="91440" tIns="45720" rIns="91440" bIns="4572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b-NO" dirty="0"/>
              <a:t>Skolehagen – </a:t>
            </a:r>
            <a:r>
              <a:rPr lang="nb-NO" sz="3500" dirty="0"/>
              <a:t>et tiltak for bærekraftig utvikling</a:t>
            </a:r>
          </a:p>
        </p:txBody>
      </p:sp>
      <p:pic>
        <p:nvPicPr>
          <p:cNvPr id="2" name="Bilde 1"/>
          <p:cNvPicPr>
            <a:picLocks noChangeAspect="1"/>
          </p:cNvPicPr>
          <p:nvPr/>
        </p:nvPicPr>
        <p:blipFill>
          <a:blip r:embed="rId7"/>
          <a:stretch>
            <a:fillRect/>
          </a:stretch>
        </p:blipFill>
        <p:spPr>
          <a:xfrm>
            <a:off x="7810149" y="2035597"/>
            <a:ext cx="3961696" cy="4489923"/>
          </a:xfrm>
          <a:prstGeom prst="rect">
            <a:avLst/>
          </a:prstGeom>
        </p:spPr>
      </p:pic>
      <p:pic>
        <p:nvPicPr>
          <p:cNvPr id="3" name="Bilde 2"/>
          <p:cNvPicPr>
            <a:picLocks noChangeAspect="1"/>
          </p:cNvPicPr>
          <p:nvPr/>
        </p:nvPicPr>
        <p:blipFill>
          <a:blip r:embed="rId8"/>
          <a:stretch>
            <a:fillRect/>
          </a:stretch>
        </p:blipFill>
        <p:spPr>
          <a:xfrm>
            <a:off x="7228317" y="192317"/>
            <a:ext cx="4293124" cy="1970005"/>
          </a:xfrm>
          <a:prstGeom prst="rect">
            <a:avLst/>
          </a:prstGeom>
        </p:spPr>
      </p:pic>
      <p:pic>
        <p:nvPicPr>
          <p:cNvPr id="4" name="Undervisni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956848" y="702869"/>
            <a:ext cx="609600" cy="609600"/>
          </a:xfrm>
          <a:prstGeom prst="rect">
            <a:avLst/>
          </a:prstGeom>
        </p:spPr>
      </p:pic>
    </p:spTree>
    <p:extLst>
      <p:ext uri="{BB962C8B-B14F-4D97-AF65-F5344CB8AC3E}">
        <p14:creationId xmlns:p14="http://schemas.microsoft.com/office/powerpoint/2010/main" val="15231035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01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dirty="0" smtClean="0"/>
              <a:t>Analyse av bærekraftig </a:t>
            </a:r>
            <a:r>
              <a:rPr lang="nb-NO" dirty="0"/>
              <a:t>utvikling </a:t>
            </a:r>
            <a:r>
              <a:rPr lang="nb-NO" dirty="0" smtClean="0"/>
              <a:t> i fag </a:t>
            </a:r>
            <a:r>
              <a:rPr lang="nb-NO" dirty="0"/>
              <a:t>- forberedelse</a:t>
            </a:r>
          </a:p>
        </p:txBody>
      </p:sp>
      <p:sp>
        <p:nvSpPr>
          <p:cNvPr id="3" name="Plassholder for innhold 2"/>
          <p:cNvSpPr>
            <a:spLocks noGrp="1"/>
          </p:cNvSpPr>
          <p:nvPr>
            <p:ph idx="1"/>
          </p:nvPr>
        </p:nvSpPr>
        <p:spPr/>
        <p:txBody>
          <a:bodyPr>
            <a:normAutofit/>
          </a:bodyPr>
          <a:lstStyle/>
          <a:p>
            <a:r>
              <a:rPr lang="nb-NO" dirty="0" smtClean="0">
                <a:solidFill>
                  <a:schemeClr val="tx1"/>
                </a:solidFill>
              </a:rPr>
              <a:t>Først </a:t>
            </a:r>
            <a:r>
              <a:rPr lang="nb-NO" dirty="0">
                <a:solidFill>
                  <a:schemeClr val="tx1"/>
                </a:solidFill>
              </a:rPr>
              <a:t>skal du jobbe litt generelt med læreplanene i naturfag, samfunnsfag, KRLE og </a:t>
            </a:r>
            <a:r>
              <a:rPr lang="nb-NO" dirty="0" smtClean="0">
                <a:solidFill>
                  <a:schemeClr val="tx1"/>
                </a:solidFill>
              </a:rPr>
              <a:t>norsk</a:t>
            </a:r>
          </a:p>
          <a:p>
            <a:endParaRPr lang="nb-NO" dirty="0">
              <a:solidFill>
                <a:schemeClr val="tx1"/>
              </a:solidFill>
            </a:endParaRPr>
          </a:p>
          <a:p>
            <a:r>
              <a:rPr lang="nb-NO" dirty="0">
                <a:solidFill>
                  <a:schemeClr val="tx1"/>
                </a:solidFill>
              </a:rPr>
              <a:t>Du må ha to ulike farger </a:t>
            </a:r>
            <a:r>
              <a:rPr lang="nb-NO" dirty="0" smtClean="0">
                <a:solidFill>
                  <a:schemeClr val="tx1"/>
                </a:solidFill>
              </a:rPr>
              <a:t>markeringstusj eller bruke to ulike fargemarkeringer på skjermen.</a:t>
            </a:r>
          </a:p>
          <a:p>
            <a:endParaRPr lang="nb-NO" dirty="0">
              <a:solidFill>
                <a:schemeClr val="tx1"/>
              </a:solidFill>
            </a:endParaRPr>
          </a:p>
          <a:p>
            <a:r>
              <a:rPr lang="nb-NO" dirty="0">
                <a:solidFill>
                  <a:schemeClr val="tx1"/>
                </a:solidFill>
              </a:rPr>
              <a:t>Følg videre instruks – neste side</a:t>
            </a:r>
          </a:p>
        </p:txBody>
      </p:sp>
      <p:pic>
        <p:nvPicPr>
          <p:cNvPr id="4" name="Analys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474036" y="418306"/>
            <a:ext cx="609600" cy="609600"/>
          </a:xfrm>
          <a:prstGeom prst="rect">
            <a:avLst/>
          </a:prstGeom>
        </p:spPr>
      </p:pic>
    </p:spTree>
    <p:extLst>
      <p:ext uri="{BB962C8B-B14F-4D97-AF65-F5344CB8AC3E}">
        <p14:creationId xmlns:p14="http://schemas.microsoft.com/office/powerpoint/2010/main" val="19621269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49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76497" y="15577"/>
            <a:ext cx="10515600" cy="1325563"/>
          </a:xfrm>
        </p:spPr>
        <p:txBody>
          <a:bodyPr>
            <a:normAutofit fontScale="90000"/>
          </a:bodyPr>
          <a:lstStyle/>
          <a:p>
            <a:pPr algn="l"/>
            <a:r>
              <a:rPr lang="nb-NO" dirty="0"/>
              <a:t/>
            </a:r>
            <a:br>
              <a:rPr lang="nb-NO" dirty="0"/>
            </a:br>
            <a:r>
              <a:rPr lang="nb-NO" dirty="0"/>
              <a:t>Analyse av bærekraftig utvikling  i </a:t>
            </a:r>
            <a:r>
              <a:rPr lang="nb-NO" dirty="0" smtClean="0"/>
              <a:t>fag</a:t>
            </a:r>
            <a:r>
              <a:rPr lang="nb-NO" dirty="0"/>
              <a:t/>
            </a:r>
            <a:br>
              <a:rPr lang="nb-NO" dirty="0"/>
            </a:br>
            <a:endParaRPr lang="nb-NO" dirty="0"/>
          </a:p>
        </p:txBody>
      </p:sp>
      <p:sp>
        <p:nvSpPr>
          <p:cNvPr id="3" name="Plassholder for innhold 2"/>
          <p:cNvSpPr>
            <a:spLocks noGrp="1"/>
          </p:cNvSpPr>
          <p:nvPr>
            <p:ph idx="1"/>
          </p:nvPr>
        </p:nvSpPr>
        <p:spPr>
          <a:xfrm>
            <a:off x="838200" y="2267074"/>
            <a:ext cx="10515600" cy="4351338"/>
          </a:xfrm>
        </p:spPr>
        <p:txBody>
          <a:bodyPr>
            <a:normAutofit/>
          </a:bodyPr>
          <a:lstStyle/>
          <a:p>
            <a:pPr marL="0" indent="0">
              <a:buNone/>
            </a:pPr>
            <a:r>
              <a:rPr lang="nb-NO" b="1" dirty="0">
                <a:solidFill>
                  <a:schemeClr val="tx1"/>
                </a:solidFill>
              </a:rPr>
              <a:t>Gjør dette i alle de fire </a:t>
            </a:r>
            <a:r>
              <a:rPr lang="nb-NO" b="1" dirty="0" smtClean="0">
                <a:solidFill>
                  <a:schemeClr val="tx1"/>
                </a:solidFill>
              </a:rPr>
              <a:t>fagene (naturfag, norsk, samfunnsfag, KRLE):</a:t>
            </a:r>
            <a:endParaRPr lang="nb-NO" b="1" dirty="0">
              <a:solidFill>
                <a:schemeClr val="tx1"/>
              </a:solidFill>
            </a:endParaRPr>
          </a:p>
          <a:p>
            <a:r>
              <a:rPr lang="nb-NO" dirty="0">
                <a:solidFill>
                  <a:schemeClr val="tx1"/>
                </a:solidFill>
              </a:rPr>
              <a:t>Les teksten om bærekraftig utvikling i faget.</a:t>
            </a:r>
          </a:p>
          <a:p>
            <a:endParaRPr lang="nb-NO" dirty="0">
              <a:solidFill>
                <a:schemeClr val="tx1"/>
              </a:solidFill>
            </a:endParaRPr>
          </a:p>
          <a:p>
            <a:r>
              <a:rPr lang="nb-NO" dirty="0">
                <a:solidFill>
                  <a:schemeClr val="tx1"/>
                </a:solidFill>
              </a:rPr>
              <a:t>Gul ut det som gir direkte føring for bærekraftig utvikling i denne teksten.</a:t>
            </a:r>
          </a:p>
          <a:p>
            <a:endParaRPr lang="nb-NO" dirty="0">
              <a:solidFill>
                <a:schemeClr val="tx1"/>
              </a:solidFill>
            </a:endParaRPr>
          </a:p>
          <a:p>
            <a:r>
              <a:rPr lang="nb-NO" dirty="0">
                <a:solidFill>
                  <a:schemeClr val="tx1"/>
                </a:solidFill>
              </a:rPr>
              <a:t>Gå videre til kompetansemålene </a:t>
            </a:r>
            <a:r>
              <a:rPr lang="nb-NO" dirty="0" smtClean="0">
                <a:solidFill>
                  <a:schemeClr val="tx1"/>
                </a:solidFill>
              </a:rPr>
              <a:t>og </a:t>
            </a:r>
            <a:r>
              <a:rPr lang="nb-NO" dirty="0">
                <a:solidFill>
                  <a:schemeClr val="tx1"/>
                </a:solidFill>
              </a:rPr>
              <a:t>gul ut det som har direkte sammenheng med formuleringene om bærekraftig utvikling, </a:t>
            </a:r>
            <a:r>
              <a:rPr lang="nb-NO" dirty="0" err="1">
                <a:solidFill>
                  <a:schemeClr val="tx1"/>
                </a:solidFill>
              </a:rPr>
              <a:t>jfr</a:t>
            </a:r>
            <a:r>
              <a:rPr lang="nb-NO" dirty="0">
                <a:solidFill>
                  <a:schemeClr val="tx1"/>
                </a:solidFill>
              </a:rPr>
              <a:t> punktet over. G</a:t>
            </a:r>
            <a:r>
              <a:rPr lang="nb-NO" dirty="0" smtClean="0">
                <a:solidFill>
                  <a:schemeClr val="tx1"/>
                </a:solidFill>
              </a:rPr>
              <a:t>jør </a:t>
            </a:r>
            <a:r>
              <a:rPr lang="nb-NO" dirty="0">
                <a:solidFill>
                  <a:schemeClr val="tx1"/>
                </a:solidFill>
              </a:rPr>
              <a:t>øvelsen </a:t>
            </a:r>
            <a:r>
              <a:rPr lang="nb-NO" dirty="0" smtClean="0">
                <a:solidFill>
                  <a:schemeClr val="tx1"/>
                </a:solidFill>
              </a:rPr>
              <a:t>for ditt trinn.</a:t>
            </a:r>
            <a:endParaRPr lang="nb-NO" dirty="0">
              <a:solidFill>
                <a:schemeClr val="tx1"/>
              </a:solidFill>
            </a:endParaRPr>
          </a:p>
          <a:p>
            <a:endParaRPr lang="nb-NO" dirty="0"/>
          </a:p>
        </p:txBody>
      </p:sp>
      <p:sp>
        <p:nvSpPr>
          <p:cNvPr id="4" name="Bildeforklaring formet som et avrundet rektangel 3"/>
          <p:cNvSpPr/>
          <p:nvPr/>
        </p:nvSpPr>
        <p:spPr>
          <a:xfrm>
            <a:off x="8386219" y="436117"/>
            <a:ext cx="3528392" cy="1147266"/>
          </a:xfrm>
          <a:prstGeom prst="wedgeRoundRectCallout">
            <a:avLst>
              <a:gd name="adj1" fmla="val -34531"/>
              <a:gd name="adj2" fmla="val 68193"/>
              <a:gd name="adj3" fmla="val 16667"/>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nb-NO" dirty="0" smtClean="0"/>
              <a:t>Nå er det din/deres tur til å se på de andre fagene!</a:t>
            </a:r>
            <a:endParaRPr lang="nb-NO" dirty="0"/>
          </a:p>
        </p:txBody>
      </p:sp>
      <p:pic>
        <p:nvPicPr>
          <p:cNvPr id="5" name="Analyse lærepla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02036" y="1036340"/>
            <a:ext cx="609600" cy="609600"/>
          </a:xfrm>
          <a:prstGeom prst="rect">
            <a:avLst/>
          </a:prstGeom>
        </p:spPr>
      </p:pic>
    </p:spTree>
    <p:extLst>
      <p:ext uri="{BB962C8B-B14F-4D97-AF65-F5344CB8AC3E}">
        <p14:creationId xmlns:p14="http://schemas.microsoft.com/office/powerpoint/2010/main" val="1104188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359"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dirty="0" smtClean="0"/>
              <a:t>Analyse av</a:t>
            </a:r>
            <a:r>
              <a:rPr lang="nb-NO" dirty="0"/>
              <a:t/>
            </a:r>
            <a:br>
              <a:rPr lang="nb-NO" dirty="0"/>
            </a:br>
            <a:r>
              <a:rPr lang="nb-NO" dirty="0" smtClean="0"/>
              <a:t>bærekraftig </a:t>
            </a:r>
            <a:r>
              <a:rPr lang="nb-NO" dirty="0"/>
              <a:t>utvikling i fagene</a:t>
            </a:r>
          </a:p>
        </p:txBody>
      </p:sp>
      <p:sp>
        <p:nvSpPr>
          <p:cNvPr id="3" name="Plassholder for innhold 2"/>
          <p:cNvSpPr>
            <a:spLocks noGrp="1"/>
          </p:cNvSpPr>
          <p:nvPr>
            <p:ph sz="half" idx="1"/>
          </p:nvPr>
        </p:nvSpPr>
        <p:spPr/>
        <p:txBody>
          <a:bodyPr>
            <a:normAutofit/>
          </a:bodyPr>
          <a:lstStyle/>
          <a:p>
            <a:endParaRPr lang="nb-NO"/>
          </a:p>
        </p:txBody>
      </p:sp>
      <p:sp>
        <p:nvSpPr>
          <p:cNvPr id="4" name="Plassholder for innhold 3"/>
          <p:cNvSpPr>
            <a:spLocks noGrp="1"/>
          </p:cNvSpPr>
          <p:nvPr>
            <p:ph sz="half" idx="2"/>
          </p:nvPr>
        </p:nvSpPr>
        <p:spPr/>
        <p:txBody>
          <a:bodyPr>
            <a:normAutofit/>
          </a:bodyPr>
          <a:lstStyle/>
          <a:p>
            <a:r>
              <a:rPr lang="nb-NO" dirty="0">
                <a:solidFill>
                  <a:schemeClr val="tx1"/>
                </a:solidFill>
              </a:rPr>
              <a:t>Er det andre kompetansemål eller områder i kompetansemålene som ikke ga direkte føringer for UBU, men som du tenker kan </a:t>
            </a:r>
            <a:r>
              <a:rPr lang="nb-NO" b="1" i="1" dirty="0">
                <a:solidFill>
                  <a:schemeClr val="tx1"/>
                </a:solidFill>
              </a:rPr>
              <a:t>fremme</a:t>
            </a:r>
            <a:r>
              <a:rPr lang="nb-NO" b="1" dirty="0">
                <a:solidFill>
                  <a:schemeClr val="tx1"/>
                </a:solidFill>
              </a:rPr>
              <a:t> UBU</a:t>
            </a:r>
            <a:r>
              <a:rPr lang="nb-NO" dirty="0">
                <a:solidFill>
                  <a:schemeClr val="tx1"/>
                </a:solidFill>
              </a:rPr>
              <a:t>? Marker dette med en rosa markeringstusj</a:t>
            </a:r>
            <a:r>
              <a:rPr lang="nb-NO" dirty="0" smtClean="0">
                <a:solidFill>
                  <a:schemeClr val="tx1"/>
                </a:solidFill>
              </a:rPr>
              <a:t>.</a:t>
            </a:r>
          </a:p>
          <a:p>
            <a:endParaRPr lang="nb-NO" dirty="0">
              <a:solidFill>
                <a:schemeClr val="tx1"/>
              </a:solidFill>
            </a:endParaRPr>
          </a:p>
          <a:p>
            <a:r>
              <a:rPr lang="nb-NO" dirty="0">
                <a:solidFill>
                  <a:schemeClr val="tx1"/>
                </a:solidFill>
              </a:rPr>
              <a:t>Si litt om hvorfor du tenker dette kan </a:t>
            </a:r>
            <a:r>
              <a:rPr lang="nb-NO" i="1" dirty="0">
                <a:solidFill>
                  <a:schemeClr val="tx1"/>
                </a:solidFill>
              </a:rPr>
              <a:t>fremme</a:t>
            </a:r>
            <a:r>
              <a:rPr lang="nb-NO" dirty="0">
                <a:solidFill>
                  <a:schemeClr val="tx1"/>
                </a:solidFill>
              </a:rPr>
              <a:t> UBU.</a:t>
            </a:r>
          </a:p>
        </p:txBody>
      </p:sp>
      <p:pic>
        <p:nvPicPr>
          <p:cNvPr id="5" name="Plassholder for innhold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270394" y="930687"/>
            <a:ext cx="4026921" cy="5367469"/>
          </a:xfrm>
          <a:prstGeom prst="rect">
            <a:avLst/>
          </a:prstGeom>
        </p:spPr>
      </p:pic>
      <p:pic>
        <p:nvPicPr>
          <p:cNvPr id="6" name="Analyse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461439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190"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55320" y="505507"/>
            <a:ext cx="10515600" cy="1325563"/>
          </a:xfrm>
        </p:spPr>
        <p:txBody>
          <a:bodyPr>
            <a:normAutofit/>
          </a:bodyPr>
          <a:lstStyle/>
          <a:p>
            <a:r>
              <a:rPr lang="nb-NO" dirty="0" smtClean="0"/>
              <a:t>Overordnet del: </a:t>
            </a:r>
            <a:br>
              <a:rPr lang="nb-NO" dirty="0" smtClean="0"/>
            </a:br>
            <a:r>
              <a:rPr lang="nb-NO" dirty="0" smtClean="0"/>
              <a:t>Fagovergripende verdier/kompetanser</a:t>
            </a:r>
            <a:endParaRPr lang="nb-NO" dirty="0"/>
          </a:p>
        </p:txBody>
      </p:sp>
      <p:pic>
        <p:nvPicPr>
          <p:cNvPr id="6" name="Plassholder for innhold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0017" y="2222511"/>
            <a:ext cx="4253797" cy="3162532"/>
          </a:xfrm>
          <a:prstGeom prst="rect">
            <a:avLst/>
          </a:prstGeom>
        </p:spPr>
      </p:pic>
      <p:pic>
        <p:nvPicPr>
          <p:cNvPr id="3" name="Bilde 2"/>
          <p:cNvPicPr>
            <a:picLocks noChangeAspect="1"/>
          </p:cNvPicPr>
          <p:nvPr/>
        </p:nvPicPr>
        <p:blipFill>
          <a:blip r:embed="rId5"/>
          <a:stretch>
            <a:fillRect/>
          </a:stretch>
        </p:blipFill>
        <p:spPr>
          <a:xfrm>
            <a:off x="1327105" y="1944581"/>
            <a:ext cx="4586015" cy="3718391"/>
          </a:xfrm>
          <a:prstGeom prst="rect">
            <a:avLst/>
          </a:prstGeom>
        </p:spPr>
      </p:pic>
      <p:pic>
        <p:nvPicPr>
          <p:cNvPr id="4" name="Fagovergripende ">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071448" y="60325"/>
            <a:ext cx="609600" cy="609600"/>
          </a:xfrm>
          <a:prstGeom prst="rect">
            <a:avLst/>
          </a:prstGeom>
        </p:spPr>
      </p:pic>
    </p:spTree>
    <p:extLst>
      <p:ext uri="{BB962C8B-B14F-4D97-AF65-F5344CB8AC3E}">
        <p14:creationId xmlns:p14="http://schemas.microsoft.com/office/powerpoint/2010/main" val="15192269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249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5" name="Picture 4" descr="Bilderesultat for sustainable development goals 2030"/>
          <p:cNvPicPr>
            <a:picLocks noChangeAspect="1" noChangeArrowheads="1"/>
          </p:cNvPicPr>
          <p:nvPr/>
        </p:nvPicPr>
        <p:blipFill>
          <a:blip r:embed="rId5">
            <a:extLst>
              <a:ext uri="{28A0092B-C50C-407E-A947-70E740481C1C}">
                <a14:useLocalDpi xmlns:a14="http://schemas.microsoft.com/office/drawing/2010/main" val="0"/>
              </a:ext>
            </a:extLst>
          </a:blip>
          <a:srcRect l="4260" r="21298"/>
          <a:stretch>
            <a:fillRect/>
          </a:stretch>
        </p:blipFill>
        <p:spPr bwMode="auto">
          <a:xfrm>
            <a:off x="5219351" y="1817101"/>
            <a:ext cx="4059297" cy="3051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ktangel 2"/>
          <p:cNvSpPr/>
          <p:nvPr/>
        </p:nvSpPr>
        <p:spPr>
          <a:xfrm>
            <a:off x="5219351" y="4931467"/>
            <a:ext cx="3131222" cy="677108"/>
          </a:xfrm>
          <a:prstGeom prst="rect">
            <a:avLst/>
          </a:prstGeom>
        </p:spPr>
        <p:txBody>
          <a:bodyPr wrap="square">
            <a:spAutoFit/>
          </a:bodyPr>
          <a:lstStyle/>
          <a:p>
            <a:pPr>
              <a:defRPr/>
            </a:pPr>
            <a:r>
              <a:rPr lang="nb-NO" sz="1400" kern="0" dirty="0"/>
              <a:t>UNESCO: </a:t>
            </a:r>
            <a:r>
              <a:rPr lang="nb-NO" sz="1200" kern="0" dirty="0"/>
              <a:t>http://mgiep.unesco.org/bluedot/sustainable-development-goals</a:t>
            </a:r>
            <a:r>
              <a:rPr lang="nb-NO" sz="1200" dirty="0"/>
              <a:t>/</a:t>
            </a:r>
          </a:p>
        </p:txBody>
      </p:sp>
      <p:sp>
        <p:nvSpPr>
          <p:cNvPr id="120837" name="Tittel 1"/>
          <p:cNvSpPr txBox="1">
            <a:spLocks/>
          </p:cNvSpPr>
          <p:nvPr/>
        </p:nvSpPr>
        <p:spPr bwMode="auto">
          <a:xfrm>
            <a:off x="615854" y="213540"/>
            <a:ext cx="10997026" cy="1483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defTabSz="608013">
              <a:defRPr sz="2400">
                <a:solidFill>
                  <a:schemeClr val="tx1"/>
                </a:solidFill>
                <a:latin typeface="Arial" panose="020B0604020202020204" pitchFamily="34" charset="0"/>
              </a:defRPr>
            </a:lvl1pPr>
            <a:lvl2pPr marL="742950" indent="-285750" defTabSz="608013">
              <a:defRPr sz="2400">
                <a:solidFill>
                  <a:schemeClr val="tx1"/>
                </a:solidFill>
                <a:latin typeface="Arial" panose="020B0604020202020204" pitchFamily="34" charset="0"/>
              </a:defRPr>
            </a:lvl2pPr>
            <a:lvl3pPr marL="1143000" indent="-228600" defTabSz="608013">
              <a:defRPr sz="2400">
                <a:solidFill>
                  <a:schemeClr val="tx1"/>
                </a:solidFill>
                <a:latin typeface="Arial" panose="020B0604020202020204" pitchFamily="34" charset="0"/>
              </a:defRPr>
            </a:lvl3pPr>
            <a:lvl4pPr marL="1600200" indent="-228600" defTabSz="608013">
              <a:defRPr sz="2400">
                <a:solidFill>
                  <a:schemeClr val="tx1"/>
                </a:solidFill>
                <a:latin typeface="Arial" panose="020B0604020202020204" pitchFamily="34" charset="0"/>
              </a:defRPr>
            </a:lvl4pPr>
            <a:lvl5pPr marL="2057400" indent="-228600" defTabSz="608013">
              <a:defRPr sz="2400">
                <a:solidFill>
                  <a:schemeClr val="tx1"/>
                </a:solidFill>
                <a:latin typeface="Arial" panose="020B0604020202020204" pitchFamily="34" charset="0"/>
              </a:defRPr>
            </a:lvl5pPr>
            <a:lvl6pPr marL="2514600" indent="-228600" defTabSz="608013"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608013"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608013"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608013" eaLnBrk="0" fontAlgn="base" hangingPunct="0">
              <a:spcBef>
                <a:spcPct val="0"/>
              </a:spcBef>
              <a:spcAft>
                <a:spcPct val="0"/>
              </a:spcAft>
              <a:defRPr sz="2400">
                <a:solidFill>
                  <a:schemeClr val="tx1"/>
                </a:solidFill>
                <a:latin typeface="Arial" panose="020B0604020202020204" pitchFamily="34" charset="0"/>
              </a:defRPr>
            </a:lvl9pPr>
          </a:lstStyle>
          <a:p>
            <a:pPr algn="ctr" defTabSz="914400">
              <a:spcBef>
                <a:spcPct val="0"/>
              </a:spcBef>
            </a:pPr>
            <a:r>
              <a:rPr lang="nb-NO" altLang="nb-NO" sz="3200" dirty="0">
                <a:solidFill>
                  <a:srgbClr val="0070C0"/>
                </a:solidFill>
                <a:latin typeface="+mj-lt"/>
                <a:ea typeface="+mj-ea"/>
                <a:cs typeface="+mj-cs"/>
              </a:rPr>
              <a:t>Hvilke fagovergripende/ nøkkelkompetanser er spesielt viktige for en bærekraftig utvikling? </a:t>
            </a:r>
          </a:p>
        </p:txBody>
      </p:sp>
      <p:sp>
        <p:nvSpPr>
          <p:cNvPr id="10" name="Rektangel 9"/>
          <p:cNvSpPr/>
          <p:nvPr/>
        </p:nvSpPr>
        <p:spPr>
          <a:xfrm>
            <a:off x="2386657" y="6001642"/>
            <a:ext cx="8022493" cy="584775"/>
          </a:xfrm>
          <a:prstGeom prst="rect">
            <a:avLst/>
          </a:prstGeom>
          <a:solidFill>
            <a:schemeClr val="bg1"/>
          </a:solidFill>
        </p:spPr>
        <p:txBody>
          <a:bodyPr wrap="square">
            <a:spAutoFit/>
          </a:bodyPr>
          <a:lstStyle/>
          <a:p>
            <a:pPr>
              <a:defRPr/>
            </a:pPr>
            <a:r>
              <a:rPr lang="nb-NO" altLang="nb-NO" sz="1600" kern="0" dirty="0">
                <a:solidFill>
                  <a:schemeClr val="bg1">
                    <a:lumMod val="50000"/>
                  </a:schemeClr>
                </a:solidFill>
              </a:rPr>
              <a:t>Gabrielsen 2019; Kunnskapsdepartementet 2016; </a:t>
            </a:r>
            <a:r>
              <a:rPr lang="nb-NO" sz="1600" dirty="0">
                <a:solidFill>
                  <a:schemeClr val="bg1">
                    <a:lumMod val="50000"/>
                  </a:schemeClr>
                </a:solidFill>
              </a:rPr>
              <a:t>Mogensen &amp; </a:t>
            </a:r>
            <a:r>
              <a:rPr lang="nb-NO" sz="1600" dirty="0" err="1">
                <a:solidFill>
                  <a:schemeClr val="bg1">
                    <a:lumMod val="50000"/>
                  </a:schemeClr>
                </a:solidFill>
              </a:rPr>
              <a:t>Schnack</a:t>
            </a:r>
            <a:r>
              <a:rPr lang="nb-NO" sz="1600" dirty="0">
                <a:solidFill>
                  <a:schemeClr val="bg1">
                    <a:lumMod val="50000"/>
                  </a:schemeClr>
                </a:solidFill>
              </a:rPr>
              <a:t>, 2010; </a:t>
            </a:r>
            <a:r>
              <a:rPr lang="en-US" sz="1600" dirty="0" err="1">
                <a:solidFill>
                  <a:schemeClr val="bg1">
                    <a:lumMod val="50000"/>
                  </a:schemeClr>
                </a:solidFill>
              </a:rPr>
              <a:t>Rieckmann</a:t>
            </a:r>
            <a:r>
              <a:rPr lang="en-US" sz="1600" dirty="0">
                <a:solidFill>
                  <a:schemeClr val="bg1">
                    <a:lumMod val="50000"/>
                  </a:schemeClr>
                </a:solidFill>
              </a:rPr>
              <a:t> 2012; </a:t>
            </a:r>
            <a:r>
              <a:rPr lang="nb-NO" altLang="nb-NO" sz="1600" kern="0" dirty="0">
                <a:solidFill>
                  <a:schemeClr val="bg1">
                    <a:lumMod val="50000"/>
                  </a:schemeClr>
                </a:solidFill>
              </a:rPr>
              <a:t>Sinnes 2015; ;  OECD 2018; UNESCO 2017</a:t>
            </a:r>
            <a:r>
              <a:rPr lang="en-US" sz="1600" dirty="0">
                <a:solidFill>
                  <a:schemeClr val="bg1">
                    <a:lumMod val="50000"/>
                  </a:schemeClr>
                </a:solidFill>
              </a:rPr>
              <a:t>a &amp; b)</a:t>
            </a:r>
            <a:endParaRPr lang="nb-NO" altLang="nb-NO" sz="1600" kern="0" dirty="0">
              <a:solidFill>
                <a:schemeClr val="bg1">
                  <a:lumMod val="50000"/>
                </a:schemeClr>
              </a:solidFill>
            </a:endParaRPr>
          </a:p>
        </p:txBody>
      </p:sp>
      <p:sp>
        <p:nvSpPr>
          <p:cNvPr id="8" name="Plassholder for innhold 2"/>
          <p:cNvSpPr txBox="1">
            <a:spLocks/>
          </p:cNvSpPr>
          <p:nvPr/>
        </p:nvSpPr>
        <p:spPr bwMode="auto">
          <a:xfrm>
            <a:off x="803640" y="1697364"/>
            <a:ext cx="4810050" cy="3974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defRPr/>
            </a:pPr>
            <a:r>
              <a:rPr lang="nb-NO" altLang="nb-NO" sz="2200" kern="0" dirty="0">
                <a:solidFill>
                  <a:schemeClr val="bg1">
                    <a:lumMod val="50000"/>
                  </a:schemeClr>
                </a:solidFill>
              </a:rPr>
              <a:t>Blant annet:</a:t>
            </a:r>
          </a:p>
          <a:p>
            <a:pPr>
              <a:defRPr/>
            </a:pPr>
            <a:r>
              <a:rPr lang="nb-NO" altLang="nb-NO" sz="2400" kern="0" dirty="0">
                <a:solidFill>
                  <a:schemeClr val="bg1">
                    <a:lumMod val="50000"/>
                  </a:schemeClr>
                </a:solidFill>
              </a:rPr>
              <a:t>Kritisk tenkning</a:t>
            </a:r>
          </a:p>
          <a:p>
            <a:pPr>
              <a:defRPr/>
            </a:pPr>
            <a:r>
              <a:rPr lang="nb-NO" altLang="nb-NO" sz="2400" kern="0" dirty="0">
                <a:solidFill>
                  <a:schemeClr val="bg1">
                    <a:lumMod val="50000"/>
                  </a:schemeClr>
                </a:solidFill>
              </a:rPr>
              <a:t>Systemforståelse</a:t>
            </a:r>
          </a:p>
          <a:p>
            <a:pPr>
              <a:defRPr/>
            </a:pPr>
            <a:r>
              <a:rPr lang="nb-NO" altLang="nb-NO" sz="2400" kern="0" dirty="0">
                <a:solidFill>
                  <a:schemeClr val="bg1">
                    <a:lumMod val="50000"/>
                  </a:schemeClr>
                </a:solidFill>
              </a:rPr>
              <a:t>Problemløsing &amp; kreativitet</a:t>
            </a:r>
          </a:p>
          <a:p>
            <a:pPr>
              <a:defRPr/>
            </a:pPr>
            <a:r>
              <a:rPr lang="nb-NO" altLang="nb-NO" sz="2400" kern="0" dirty="0">
                <a:solidFill>
                  <a:schemeClr val="bg1">
                    <a:lumMod val="50000"/>
                  </a:schemeClr>
                </a:solidFill>
              </a:rPr>
              <a:t>Kommunikasjon</a:t>
            </a:r>
          </a:p>
          <a:p>
            <a:pPr>
              <a:defRPr/>
            </a:pPr>
            <a:r>
              <a:rPr lang="nb-NO" altLang="nb-NO" sz="2400" kern="0" dirty="0">
                <a:solidFill>
                  <a:schemeClr val="bg1">
                    <a:lumMod val="50000"/>
                  </a:schemeClr>
                </a:solidFill>
              </a:rPr>
              <a:t>Samarbeid</a:t>
            </a:r>
          </a:p>
          <a:p>
            <a:pPr>
              <a:defRPr/>
            </a:pPr>
            <a:r>
              <a:rPr lang="nb-NO" altLang="nb-NO" sz="2400" kern="0" dirty="0">
                <a:solidFill>
                  <a:schemeClr val="bg1">
                    <a:lumMod val="50000"/>
                  </a:schemeClr>
                </a:solidFill>
              </a:rPr>
              <a:t>Fremtidstenkning og tro på fremtiden</a:t>
            </a:r>
          </a:p>
          <a:p>
            <a:pPr>
              <a:defRPr/>
            </a:pPr>
            <a:r>
              <a:rPr lang="nb-NO" altLang="nb-NO" sz="2400" kern="0" dirty="0">
                <a:solidFill>
                  <a:schemeClr val="bg1">
                    <a:lumMod val="50000"/>
                  </a:schemeClr>
                </a:solidFill>
              </a:rPr>
              <a:t>Handlingskompetanse</a:t>
            </a:r>
          </a:p>
        </p:txBody>
      </p:sp>
      <p:pic>
        <p:nvPicPr>
          <p:cNvPr id="2" name="Bærekraftig framti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04350" y="1392564"/>
            <a:ext cx="609600" cy="609600"/>
          </a:xfrm>
          <a:prstGeom prst="rect">
            <a:avLst/>
          </a:prstGeom>
        </p:spPr>
      </p:pic>
    </p:spTree>
    <p:extLst>
      <p:ext uri="{BB962C8B-B14F-4D97-AF65-F5344CB8AC3E}">
        <p14:creationId xmlns:p14="http://schemas.microsoft.com/office/powerpoint/2010/main" val="15547537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54374" fill="hold"/>
                                        <p:tgtEl>
                                          <p:spTgt spid="2"/>
                                        </p:tgtEl>
                                      </p:cBhvr>
                                    </p:cmd>
                                  </p:childTnLst>
                                </p:cTn>
                              </p:par>
                            </p:childTnLst>
                          </p:cTn>
                        </p:par>
                      </p:childTnLst>
                    </p:cTn>
                  </p:par>
                </p:childTnLst>
              </p:cTn>
              <p:nextCondLst>
                <p:cond evt="onClick" delay="0">
                  <p:tgtEl>
                    <p:spTgt spid="2"/>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0" y="-105437"/>
            <a:ext cx="8229600" cy="1143000"/>
          </a:xfrm>
        </p:spPr>
        <p:txBody>
          <a:bodyPr/>
          <a:lstStyle/>
          <a:p>
            <a:r>
              <a:rPr lang="nb-NO" dirty="0" smtClean="0"/>
              <a:t>Tverrfaglige temaer</a:t>
            </a:r>
            <a:endParaRPr lang="nb-NO" dirty="0"/>
          </a:p>
        </p:txBody>
      </p:sp>
      <p:pic>
        <p:nvPicPr>
          <p:cNvPr id="4" name="Plassholder for innhold 3"/>
          <p:cNvPicPr>
            <a:picLocks noGrp="1" noChangeAspect="1"/>
          </p:cNvPicPr>
          <p:nvPr>
            <p:ph idx="1"/>
          </p:nvPr>
        </p:nvPicPr>
        <p:blipFill>
          <a:blip r:embed="rId4"/>
          <a:stretch>
            <a:fillRect/>
          </a:stretch>
        </p:blipFill>
        <p:spPr>
          <a:xfrm>
            <a:off x="201607" y="1302962"/>
            <a:ext cx="8707262" cy="5089943"/>
          </a:xfrm>
          <a:prstGeom prst="rect">
            <a:avLst/>
          </a:prstGeom>
        </p:spPr>
      </p:pic>
      <p:pic>
        <p:nvPicPr>
          <p:cNvPr id="5"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37582" y="329142"/>
            <a:ext cx="3423790" cy="4764647"/>
          </a:xfrm>
          <a:prstGeom prst="rect">
            <a:avLst/>
          </a:prstGeom>
          <a:noFill/>
          <a:ln w="9525">
            <a:solidFill>
              <a:schemeClr val="tx1"/>
            </a:solidFill>
            <a:miter lim="800000"/>
            <a:headEnd/>
            <a:tailEnd/>
          </a:ln>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chemeClr val="accent1"/>
                </a:solidFill>
              </a14:hiddenFill>
            </a:ext>
          </a:extLst>
        </p:spPr>
      </p:pic>
      <p:pic>
        <p:nvPicPr>
          <p:cNvPr id="3" name="Tverrfaglig te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934200" y="206452"/>
            <a:ext cx="609600" cy="609600"/>
          </a:xfrm>
          <a:prstGeom prst="rect">
            <a:avLst/>
          </a:prstGeom>
        </p:spPr>
      </p:pic>
    </p:spTree>
    <p:extLst>
      <p:ext uri="{BB962C8B-B14F-4D97-AF65-F5344CB8AC3E}">
        <p14:creationId xmlns:p14="http://schemas.microsoft.com/office/powerpoint/2010/main" val="16677426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49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p:cNvPicPr>
            <a:picLocks noChangeAspect="1"/>
          </p:cNvPicPr>
          <p:nvPr/>
        </p:nvPicPr>
        <p:blipFill>
          <a:blip r:embed="rId4"/>
          <a:stretch>
            <a:fillRect/>
          </a:stretch>
        </p:blipFill>
        <p:spPr>
          <a:xfrm>
            <a:off x="1097280" y="731521"/>
            <a:ext cx="6261087" cy="5472384"/>
          </a:xfrm>
          <a:prstGeom prst="rect">
            <a:avLst/>
          </a:prstGeom>
        </p:spPr>
      </p:pic>
      <p:pic>
        <p:nvPicPr>
          <p:cNvPr id="1028" name="Picture 4" descr="Folkehelseinstituttet søker Avdelingsdirektø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49179" y="1306921"/>
            <a:ext cx="268605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7" name="Bilde 6"/>
          <p:cNvPicPr>
            <a:picLocks noChangeAspect="1"/>
          </p:cNvPicPr>
          <p:nvPr/>
        </p:nvPicPr>
        <p:blipFill>
          <a:blip r:embed="rId6"/>
          <a:stretch>
            <a:fillRect/>
          </a:stretch>
        </p:blipFill>
        <p:spPr>
          <a:xfrm>
            <a:off x="8595360" y="2865302"/>
            <a:ext cx="3080370" cy="1733899"/>
          </a:xfrm>
          <a:prstGeom prst="rect">
            <a:avLst/>
          </a:prstGeom>
        </p:spPr>
      </p:pic>
      <p:pic>
        <p:nvPicPr>
          <p:cNvPr id="8" name="Bilde 7"/>
          <p:cNvPicPr>
            <a:picLocks noChangeAspect="1"/>
          </p:cNvPicPr>
          <p:nvPr/>
        </p:nvPicPr>
        <p:blipFill>
          <a:blip r:embed="rId7"/>
          <a:stretch>
            <a:fillRect/>
          </a:stretch>
        </p:blipFill>
        <p:spPr>
          <a:xfrm>
            <a:off x="7508679" y="4645524"/>
            <a:ext cx="4167051" cy="2041855"/>
          </a:xfrm>
          <a:prstGeom prst="rect">
            <a:avLst/>
          </a:prstGeom>
        </p:spPr>
      </p:pic>
      <p:pic>
        <p:nvPicPr>
          <p:cNvPr id="2" name="Folkehels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982604" y="369360"/>
            <a:ext cx="609600" cy="609600"/>
          </a:xfrm>
          <a:prstGeom prst="rect">
            <a:avLst/>
          </a:prstGeom>
        </p:spPr>
      </p:pic>
    </p:spTree>
    <p:extLst>
      <p:ext uri="{BB962C8B-B14F-4D97-AF65-F5344CB8AC3E}">
        <p14:creationId xmlns:p14="http://schemas.microsoft.com/office/powerpoint/2010/main" val="8298497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20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p:cNvPicPr>
            <a:picLocks noChangeAspect="1"/>
          </p:cNvPicPr>
          <p:nvPr/>
        </p:nvPicPr>
        <p:blipFill>
          <a:blip r:embed="rId4"/>
          <a:stretch>
            <a:fillRect/>
          </a:stretch>
        </p:blipFill>
        <p:spPr>
          <a:xfrm>
            <a:off x="1084217" y="540426"/>
            <a:ext cx="5558381" cy="6007875"/>
          </a:xfrm>
          <a:prstGeom prst="rect">
            <a:avLst/>
          </a:prstGeom>
        </p:spPr>
      </p:pic>
      <p:pic>
        <p:nvPicPr>
          <p:cNvPr id="2050" name="Picture 2" descr="(Illustrasjonsfoto: Shutterstock / NTB Scanpix)"/>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21176" y="1200651"/>
            <a:ext cx="5329241" cy="304240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en unge svenske klimaaktivisten Greta Thunberg (t.v.) sitt engasjement for klima har inspirert mange over hele verden til å bli aktive medborgere i kampen for å løse den globale klimakrisen. Her deltar hun i FridaysForFuture-protesten utenfor FNs hovedkvarter i New York 30. august 2019. Foto: UN Photo/Manuel Elia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44381" y="4243054"/>
            <a:ext cx="3282833" cy="2614946"/>
          </a:xfrm>
          <a:prstGeom prst="rect">
            <a:avLst/>
          </a:prstGeom>
          <a:noFill/>
          <a:extLst>
            <a:ext uri="{909E8E84-426E-40DD-AFC4-6F175D3DCCD1}">
              <a14:hiddenFill xmlns:a14="http://schemas.microsoft.com/office/drawing/2010/main">
                <a:solidFill>
                  <a:srgbClr val="FFFFFF"/>
                </a:solidFill>
              </a14:hiddenFill>
            </a:ext>
          </a:extLst>
        </p:spPr>
      </p:pic>
      <p:pic>
        <p:nvPicPr>
          <p:cNvPr id="2" name="Demokrat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322458" y="128946"/>
            <a:ext cx="609600" cy="609600"/>
          </a:xfrm>
          <a:prstGeom prst="rect">
            <a:avLst/>
          </a:prstGeom>
        </p:spPr>
      </p:pic>
    </p:spTree>
    <p:extLst>
      <p:ext uri="{BB962C8B-B14F-4D97-AF65-F5344CB8AC3E}">
        <p14:creationId xmlns:p14="http://schemas.microsoft.com/office/powerpoint/2010/main" val="17170463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31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p:cNvPicPr>
            <a:picLocks noChangeAspect="1"/>
          </p:cNvPicPr>
          <p:nvPr/>
        </p:nvPicPr>
        <p:blipFill>
          <a:blip r:embed="rId4"/>
          <a:stretch>
            <a:fillRect/>
          </a:stretch>
        </p:blipFill>
        <p:spPr>
          <a:xfrm>
            <a:off x="378823" y="175433"/>
            <a:ext cx="5612482" cy="6682567"/>
          </a:xfrm>
          <a:prstGeom prst="rect">
            <a:avLst/>
          </a:prstGeom>
        </p:spPr>
      </p:pic>
      <p:pic>
        <p:nvPicPr>
          <p:cNvPr id="5" name="Content Placeholder 3"/>
          <p:cNvPicPr>
            <a:picLocks noGrp="1" noChangeAspect="1"/>
          </p:cNvPicPr>
          <p:nvPr>
            <p:ph sz="half" idx="4294967295"/>
          </p:nvPr>
        </p:nvPicPr>
        <p:blipFill>
          <a:blip r:embed="rId5"/>
          <a:stretch>
            <a:fillRect/>
          </a:stretch>
        </p:blipFill>
        <p:spPr>
          <a:xfrm>
            <a:off x="8391655" y="637926"/>
            <a:ext cx="4034530" cy="3025898"/>
          </a:xfrm>
          <a:prstGeom prst="rect">
            <a:avLst/>
          </a:prstGeom>
        </p:spPr>
      </p:pic>
      <p:pic>
        <p:nvPicPr>
          <p:cNvPr id="6" name="Content Placeholder 6"/>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6239692" y="3516716"/>
            <a:ext cx="5804263" cy="2939691"/>
          </a:xfrm>
          <a:prstGeom prst="rect">
            <a:avLst/>
          </a:prstGeom>
          <a:ln>
            <a:noFill/>
          </a:ln>
          <a:effectLst>
            <a:outerShdw blurRad="292100" dist="139700" dir="2700000" algn="tl" rotWithShape="0">
              <a:srgbClr val="333333">
                <a:alpha val="65000"/>
              </a:srgbClr>
            </a:outerShdw>
          </a:effectLst>
        </p:spPr>
      </p:pic>
      <p:pic>
        <p:nvPicPr>
          <p:cNvPr id="2" name="Bærekraf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330440" y="175433"/>
            <a:ext cx="609600" cy="609600"/>
          </a:xfrm>
          <a:prstGeom prst="rect">
            <a:avLst/>
          </a:prstGeom>
        </p:spPr>
      </p:pic>
    </p:spTree>
    <p:extLst>
      <p:ext uri="{BB962C8B-B14F-4D97-AF65-F5344CB8AC3E}">
        <p14:creationId xmlns:p14="http://schemas.microsoft.com/office/powerpoint/2010/main" val="41317263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78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 y="452569"/>
            <a:ext cx="6453051" cy="3400974"/>
          </a:xfrm>
        </p:spPr>
        <p:txBody>
          <a:bodyPr>
            <a:normAutofit/>
          </a:bodyPr>
          <a:lstStyle/>
          <a:p>
            <a:endParaRPr lang="nb-NO" sz="2400" dirty="0">
              <a:solidFill>
                <a:schemeClr val="tx2">
                  <a:lumMod val="75000"/>
                </a:schemeClr>
              </a:solidFill>
            </a:endParaRPr>
          </a:p>
          <a:p>
            <a:r>
              <a:rPr lang="nb-NO" sz="2400" dirty="0">
                <a:solidFill>
                  <a:schemeClr val="tx2">
                    <a:lumMod val="75000"/>
                  </a:schemeClr>
                </a:solidFill>
              </a:rPr>
              <a:t>For at en utvikling skal være bærekraftig, må det alltid tas hensyn til tre perspektiver; </a:t>
            </a:r>
            <a:r>
              <a:rPr lang="nb-NO" sz="2400" i="1" dirty="0">
                <a:solidFill>
                  <a:schemeClr val="tx2">
                    <a:lumMod val="75000"/>
                  </a:schemeClr>
                </a:solidFill>
              </a:rPr>
              <a:t>sosiale forhold, økonomi</a:t>
            </a:r>
            <a:r>
              <a:rPr lang="nb-NO" sz="2400" dirty="0">
                <a:solidFill>
                  <a:schemeClr val="tx2">
                    <a:lumMod val="75000"/>
                  </a:schemeClr>
                </a:solidFill>
              </a:rPr>
              <a:t> og </a:t>
            </a:r>
            <a:r>
              <a:rPr lang="nb-NO" sz="2400" i="1" dirty="0">
                <a:solidFill>
                  <a:schemeClr val="tx2">
                    <a:lumMod val="75000"/>
                  </a:schemeClr>
                </a:solidFill>
              </a:rPr>
              <a:t>miljø</a:t>
            </a:r>
            <a:r>
              <a:rPr lang="nb-NO" sz="2400" dirty="0">
                <a:solidFill>
                  <a:schemeClr val="tx2">
                    <a:lumMod val="75000"/>
                  </a:schemeClr>
                </a:solidFill>
              </a:rPr>
              <a:t>.</a:t>
            </a:r>
          </a:p>
          <a:p>
            <a:pPr marL="0" indent="0">
              <a:buNone/>
            </a:pPr>
            <a:endParaRPr lang="nb-NO" sz="800" dirty="0">
              <a:solidFill>
                <a:schemeClr val="tx2">
                  <a:lumMod val="75000"/>
                </a:schemeClr>
              </a:solidFill>
            </a:endParaRPr>
          </a:p>
          <a:p>
            <a:r>
              <a:rPr lang="nb-NO" sz="2400" dirty="0">
                <a:solidFill>
                  <a:schemeClr val="tx2">
                    <a:lumMod val="75000"/>
                  </a:schemeClr>
                </a:solidFill>
              </a:rPr>
              <a:t>Disse reflekterer behovet for å balansere økonomisk og sosial vekst med hensyn til miljøet.</a:t>
            </a:r>
          </a:p>
        </p:txBody>
      </p:sp>
      <p:sp>
        <p:nvSpPr>
          <p:cNvPr id="5" name="Title 1"/>
          <p:cNvSpPr>
            <a:spLocks noGrp="1"/>
          </p:cNvSpPr>
          <p:nvPr>
            <p:ph type="title"/>
          </p:nvPr>
        </p:nvSpPr>
        <p:spPr>
          <a:xfrm>
            <a:off x="156755" y="0"/>
            <a:ext cx="8229600" cy="1143000"/>
          </a:xfrm>
        </p:spPr>
        <p:txBody>
          <a:bodyPr>
            <a:normAutofit fontScale="90000"/>
          </a:bodyPr>
          <a:lstStyle/>
          <a:p>
            <a:r>
              <a:rPr lang="nb-NO" sz="3200" b="1" dirty="0"/>
              <a:t/>
            </a:r>
            <a:br>
              <a:rPr lang="nb-NO" sz="3200" b="1" dirty="0"/>
            </a:br>
            <a:r>
              <a:rPr lang="nb-NO" dirty="0"/>
              <a:t>Bærekraftig utvikling</a:t>
            </a:r>
            <a:br>
              <a:rPr lang="nb-NO" dirty="0"/>
            </a:br>
            <a:endParaRPr lang="nb-NO" dirty="0"/>
          </a:p>
        </p:txBody>
      </p:sp>
      <p:pic>
        <p:nvPicPr>
          <p:cNvPr id="4" name="Content Placeholder 3"/>
          <p:cNvPicPr>
            <a:picLocks noGrp="1" noChangeAspect="1"/>
          </p:cNvPicPr>
          <p:nvPr>
            <p:ph sz="half" idx="2"/>
          </p:nvPr>
        </p:nvPicPr>
        <p:blipFill>
          <a:blip r:embed="rId5"/>
          <a:stretch>
            <a:fillRect/>
          </a:stretch>
        </p:blipFill>
        <p:spPr>
          <a:xfrm>
            <a:off x="7498080" y="339037"/>
            <a:ext cx="4500562" cy="3375422"/>
          </a:xfrm>
          <a:prstGeom prst="rect">
            <a:avLst/>
          </a:prstGeom>
        </p:spPr>
      </p:pic>
      <p:pic>
        <p:nvPicPr>
          <p:cNvPr id="6" name="Bilde 5"/>
          <p:cNvPicPr>
            <a:picLocks noChangeAspect="1"/>
          </p:cNvPicPr>
          <p:nvPr/>
        </p:nvPicPr>
        <p:blipFill rotWithShape="1">
          <a:blip r:embed="rId6"/>
          <a:srcRect t="21345" r="15580" b="16826"/>
          <a:stretch/>
        </p:blipFill>
        <p:spPr>
          <a:xfrm>
            <a:off x="408510" y="3714459"/>
            <a:ext cx="5239576" cy="2509992"/>
          </a:xfrm>
          <a:prstGeom prst="rect">
            <a:avLst/>
          </a:prstGeom>
        </p:spPr>
      </p:pic>
      <p:pic>
        <p:nvPicPr>
          <p:cNvPr id="7" name="Bilde 6"/>
          <p:cNvPicPr>
            <a:picLocks noChangeAspect="1"/>
          </p:cNvPicPr>
          <p:nvPr/>
        </p:nvPicPr>
        <p:blipFill>
          <a:blip r:embed="rId7"/>
          <a:stretch>
            <a:fillRect/>
          </a:stretch>
        </p:blipFill>
        <p:spPr>
          <a:xfrm>
            <a:off x="5961608" y="3853543"/>
            <a:ext cx="4659518" cy="2618067"/>
          </a:xfrm>
          <a:prstGeom prst="rect">
            <a:avLst/>
          </a:prstGeom>
        </p:spPr>
      </p:pic>
      <p:pic>
        <p:nvPicPr>
          <p:cNvPr id="2" name="sosial, økonomi, miljø">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888480" y="147769"/>
            <a:ext cx="609600" cy="609600"/>
          </a:xfrm>
          <a:prstGeom prst="rect">
            <a:avLst/>
          </a:prstGeom>
        </p:spPr>
      </p:pic>
    </p:spTree>
    <p:extLst>
      <p:ext uri="{BB962C8B-B14F-4D97-AF65-F5344CB8AC3E}">
        <p14:creationId xmlns:p14="http://schemas.microsoft.com/office/powerpoint/2010/main" val="10143602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61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1231</TotalTime>
  <Words>2813</Words>
  <Application>Microsoft Office PowerPoint</Application>
  <PresentationFormat>Widescreen</PresentationFormat>
  <Paragraphs>220</Paragraphs>
  <Slides>27</Slides>
  <Notes>13</Notes>
  <HiddenSlides>0</HiddenSlides>
  <MMClips>27</MMClips>
  <ScaleCrop>false</ScaleCrop>
  <HeadingPairs>
    <vt:vector size="6" baseType="variant">
      <vt:variant>
        <vt:lpstr>Brukte skrifter</vt:lpstr>
      </vt:variant>
      <vt:variant>
        <vt:i4>4</vt:i4>
      </vt:variant>
      <vt:variant>
        <vt:lpstr>Tema</vt:lpstr>
      </vt:variant>
      <vt:variant>
        <vt:i4>1</vt:i4>
      </vt:variant>
      <vt:variant>
        <vt:lpstr>Lysbildetitler</vt:lpstr>
      </vt:variant>
      <vt:variant>
        <vt:i4>27</vt:i4>
      </vt:variant>
    </vt:vector>
  </HeadingPairs>
  <TitlesOfParts>
    <vt:vector size="32" baseType="lpstr">
      <vt:lpstr>Arial</vt:lpstr>
      <vt:lpstr>Calibri</vt:lpstr>
      <vt:lpstr>Calibri Light</vt:lpstr>
      <vt:lpstr>Times New Roman</vt:lpstr>
      <vt:lpstr>Office-tema</vt:lpstr>
      <vt:lpstr>   Tverrfaglig undervisning samfunnsfag og naturfag         </vt:lpstr>
      <vt:lpstr>Læringsutbytte</vt:lpstr>
      <vt:lpstr>Overordnet del:  Fagovergripende verdier/kompetanser</vt:lpstr>
      <vt:lpstr>PowerPoint-presentasjon</vt:lpstr>
      <vt:lpstr>Tverrfaglige temaer</vt:lpstr>
      <vt:lpstr>PowerPoint-presentasjon</vt:lpstr>
      <vt:lpstr>PowerPoint-presentasjon</vt:lpstr>
      <vt:lpstr>PowerPoint-presentasjon</vt:lpstr>
      <vt:lpstr> Bærekraftig utvikling </vt:lpstr>
      <vt:lpstr>Elevene skal…</vt:lpstr>
      <vt:lpstr>Handlingskompetanse for bærekraftig utvikling</vt:lpstr>
      <vt:lpstr>Hvordan blir fremtiden for jordkloden og de som bor der? </vt:lpstr>
      <vt:lpstr>Læreplanens struktur</vt:lpstr>
      <vt:lpstr>Tverrfaglige temaer i nye læreplaner i grunnskolen</vt:lpstr>
      <vt:lpstr>Hva kan ulike fag bidra med i UBU? Munkebye, E.,Scheie, E., Misund, S., Gabrielsen, A., Øyehaug, A. B., Jordet A. &amp; Nergård, T. (2020). Interdisciplinary Primary School Curriculum Units for Sustainable Development. Environmental Education Research, In press.</vt:lpstr>
      <vt:lpstr>Hva kan ulike fag bidra med i UBU? Munkebye, E.,Scheie, E., Misund, S., Gabrielsen, A., Øyehaug, A. B., Jordet A. &amp; Nergård, T. (2020). Interdisciplinary Primary School Curriculum Units for Sustainable Development. Environmental Education Research, In press.</vt:lpstr>
      <vt:lpstr>Hva kan ulike fag bidra med i UBU? Munkebye, E.,Scheie, E., Misund, S., Gabrielsen, A., Øyehaug, A. B., Jordet A. &amp; Nergård, T. (2020). Interdisciplinary Primary School Curriculum Units for Sustainable Development. Environmental Education Research, In press.</vt:lpstr>
      <vt:lpstr>Hva kan ulike fag bidra med i UBU? Munkebye, E.,Scheie, E., Misund, S., Gabrielsen, A., Øyehaug, A. B., Jordet A. &amp; Nergård, T. (2020). Interdisciplinary Primary School Curriculum Units for Sustainable Development. Environmental Education Research, In press.</vt:lpstr>
      <vt:lpstr>Hva kan ulike fag bidra med i UBU? Munkebye, E.,Scheie, E., Misund, S., Gabrielsen, A., Øyehaug, A. B., Jordet A. &amp; Nergård, T. (2020). Interdisciplinary Primary School Curriculum Units for Sustainable Development. Environmental Education Research, In press.</vt:lpstr>
      <vt:lpstr>Fagfornyelsen og analyse av kompetansemål i fag</vt:lpstr>
      <vt:lpstr>Ananalyse (naturfag) (NAT01-04)</vt:lpstr>
      <vt:lpstr>Analyse (naturfag) (NAT01-04)</vt:lpstr>
      <vt:lpstr>Bærekraftig utvikling – et av de tverrfaglige temaene</vt:lpstr>
      <vt:lpstr>PowerPoint-presentasjon</vt:lpstr>
      <vt:lpstr>Analyse av bærekraftig utvikling  i fag - forberedelse</vt:lpstr>
      <vt:lpstr> Analyse av bærekraftig utvikling  i fag </vt:lpstr>
      <vt:lpstr>Analyse av bærekraftig utvikling i fagene</vt:lpstr>
    </vt:vector>
  </TitlesOfParts>
  <Company>Høgskolen i Hedmark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Anne Bergliot Øyehaug</dc:creator>
  <cp:lastModifiedBy>Inger Mokkelbost Haug</cp:lastModifiedBy>
  <cp:revision>30</cp:revision>
  <dcterms:created xsi:type="dcterms:W3CDTF">2020-03-31T14:13:36Z</dcterms:created>
  <dcterms:modified xsi:type="dcterms:W3CDTF">2020-04-02T09:15:58Z</dcterms:modified>
</cp:coreProperties>
</file>